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82" r:id="rId2"/>
    <p:sldId id="289" r:id="rId3"/>
    <p:sldId id="298" r:id="rId4"/>
    <p:sldId id="302" r:id="rId5"/>
    <p:sldId id="299" r:id="rId6"/>
    <p:sldId id="305" r:id="rId7"/>
    <p:sldId id="309" r:id="rId8"/>
    <p:sldId id="329" r:id="rId9"/>
    <p:sldId id="283" r:id="rId10"/>
    <p:sldId id="320" r:id="rId11"/>
    <p:sldId id="338" r:id="rId12"/>
    <p:sldId id="339" r:id="rId13"/>
    <p:sldId id="340" r:id="rId14"/>
    <p:sldId id="341" r:id="rId15"/>
    <p:sldId id="342" r:id="rId16"/>
    <p:sldId id="343" r:id="rId17"/>
    <p:sldId id="344" r:id="rId18"/>
    <p:sldId id="345" r:id="rId19"/>
    <p:sldId id="346" r:id="rId20"/>
    <p:sldId id="307" r:id="rId21"/>
    <p:sldId id="306" r:id="rId22"/>
    <p:sldId id="311" r:id="rId23"/>
    <p:sldId id="308" r:id="rId24"/>
    <p:sldId id="328" r:id="rId25"/>
    <p:sldId id="312" r:id="rId26"/>
    <p:sldId id="336" r:id="rId27"/>
    <p:sldId id="335" r:id="rId28"/>
    <p:sldId id="331" r:id="rId29"/>
    <p:sldId id="330" r:id="rId30"/>
    <p:sldId id="332" r:id="rId31"/>
    <p:sldId id="333" r:id="rId32"/>
    <p:sldId id="334" r:id="rId33"/>
    <p:sldId id="288" r:id="rId34"/>
    <p:sldId id="303" r:id="rId35"/>
    <p:sldId id="327" r:id="rId36"/>
    <p:sldId id="310"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LLURU SIVA SAI" initials="KSS" lastIdx="1" clrIdx="0">
    <p:extLst>
      <p:ext uri="{19B8F6BF-5375-455C-9EA6-DF929625EA0E}">
        <p15:presenceInfo xmlns:p15="http://schemas.microsoft.com/office/powerpoint/2012/main" userId="S::18341A0470@gmrit.edu.in::4daaf283-bfb4-4618-9f66-09ddbf4b6e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29" autoAdjust="0"/>
  </p:normalViewPr>
  <p:slideViewPr>
    <p:cSldViewPr>
      <p:cViewPr varScale="1">
        <p:scale>
          <a:sx n="81" d="100"/>
          <a:sy n="81" d="100"/>
        </p:scale>
        <p:origin x="917" y="48"/>
      </p:cViewPr>
      <p:guideLst>
        <p:guide orient="horz" pos="2160"/>
        <p:guide pos="2880"/>
      </p:guideLst>
    </p:cSldViewPr>
  </p:slideViewPr>
  <p:outlineViewPr>
    <p:cViewPr>
      <p:scale>
        <a:sx n="33" d="100"/>
        <a:sy n="33" d="100"/>
      </p:scale>
      <p:origin x="0" y="726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168260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7239000" y="6415088"/>
            <a:ext cx="1905000" cy="314325"/>
          </a:xfrm>
          <a:prstGeom prst="rect">
            <a:avLst/>
          </a:prstGeom>
          <a:ln/>
        </p:spPr>
        <p:txBody>
          <a:bodyPr/>
          <a:lstStyle>
            <a:lvl1pPr>
              <a:defRPr/>
            </a:lvl1pPr>
          </a:lstStyle>
          <a:p>
            <a:pPr>
              <a:defRPr/>
            </a:pPr>
            <a:fld id="{51EDAF45-A1ED-443F-B7DC-99AC8969684E}" type="slidenum">
              <a:rPr lang="en-US"/>
              <a:pPr>
                <a:defRPr/>
              </a:pPr>
              <a:t>‹#›</a:t>
            </a:fld>
            <a:endParaRPr lang="en-US" dirty="0"/>
          </a:p>
        </p:txBody>
      </p:sp>
    </p:spTree>
    <p:extLst>
      <p:ext uri="{BB962C8B-B14F-4D97-AF65-F5344CB8AC3E}">
        <p14:creationId xmlns:p14="http://schemas.microsoft.com/office/powerpoint/2010/main" val="104219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7239000" y="6415088"/>
            <a:ext cx="1905000" cy="314325"/>
          </a:xfrm>
          <a:prstGeom prst="rect">
            <a:avLst/>
          </a:prstGeom>
          <a:ln/>
        </p:spPr>
        <p:txBody>
          <a:bodyPr/>
          <a:lstStyle>
            <a:lvl1pPr>
              <a:defRPr/>
            </a:lvl1pPr>
          </a:lstStyle>
          <a:p>
            <a:pPr>
              <a:defRPr/>
            </a:pPr>
            <a:fld id="{7C9E8333-71C2-4DC6-B430-940BC8F3F786}" type="slidenum">
              <a:rPr lang="en-US"/>
              <a:pPr>
                <a:defRPr/>
              </a:pPr>
              <a:t>‹#›</a:t>
            </a:fld>
            <a:endParaRPr lang="en-US" dirty="0"/>
          </a:p>
        </p:txBody>
      </p:sp>
    </p:spTree>
    <p:extLst>
      <p:ext uri="{BB962C8B-B14F-4D97-AF65-F5344CB8AC3E}">
        <p14:creationId xmlns:p14="http://schemas.microsoft.com/office/powerpoint/2010/main" val="267925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xfrm>
            <a:off x="3124200" y="6400800"/>
            <a:ext cx="3694113" cy="457200"/>
          </a:xfrm>
          <a:prstGeom prst="rect">
            <a:avLst/>
          </a:prstGeom>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xfrm>
            <a:off x="7239000" y="6510785"/>
            <a:ext cx="1905000" cy="314325"/>
          </a:xfrm>
          <a:prstGeom prst="rect">
            <a:avLst/>
          </a:prstGeom>
          <a:ln/>
        </p:spPr>
        <p:txBody>
          <a:bodyPr/>
          <a:lstStyle>
            <a:lvl1pPr>
              <a:defRPr sz="1200"/>
            </a:lvl1pPr>
          </a:lstStyle>
          <a:p>
            <a:pPr>
              <a:defRPr/>
            </a:pPr>
            <a:fld id="{CCE60E7C-9340-4E78-8FF1-5B9A5C8058C3}" type="slidenum">
              <a:rPr lang="en-US" smtClean="0"/>
              <a:pPr>
                <a:defRPr/>
              </a:pPr>
              <a:t>‹#›</a:t>
            </a:fld>
            <a:endParaRPr lang="en-US" dirty="0"/>
          </a:p>
        </p:txBody>
      </p:sp>
    </p:spTree>
    <p:extLst>
      <p:ext uri="{BB962C8B-B14F-4D97-AF65-F5344CB8AC3E}">
        <p14:creationId xmlns:p14="http://schemas.microsoft.com/office/powerpoint/2010/main" val="2242921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PPT values"/>
          <p:cNvPicPr>
            <a:picLocks noChangeAspect="1" noChangeArrowheads="1"/>
          </p:cNvPicPr>
          <p:nvPr/>
        </p:nvPicPr>
        <p:blipFill>
          <a:blip r:embed="rId6" cstate="print"/>
          <a:srcRect/>
          <a:stretch>
            <a:fillRect/>
          </a:stretch>
        </p:blipFill>
        <p:spPr bwMode="auto">
          <a:xfrm>
            <a:off x="2819400" y="6600825"/>
            <a:ext cx="5943600" cy="144463"/>
          </a:xfrm>
          <a:prstGeom prst="rect">
            <a:avLst/>
          </a:prstGeom>
          <a:noFill/>
          <a:ln w="9525">
            <a:noFill/>
            <a:miter lim="800000"/>
            <a:headEnd/>
            <a:tailEnd/>
          </a:ln>
        </p:spPr>
      </p:pic>
      <p:pic>
        <p:nvPicPr>
          <p:cNvPr id="1027" name="Picture 11" descr="PPT inside"/>
          <p:cNvPicPr>
            <a:picLocks noChangeAspect="1" noChangeArrowheads="1"/>
          </p:cNvPicPr>
          <p:nvPr/>
        </p:nvPicPr>
        <p:blipFill>
          <a:blip r:embed="rId7" cstate="print"/>
          <a:srcRect t="19157" b="25415"/>
          <a:stretch>
            <a:fillRect/>
          </a:stretch>
        </p:blipFill>
        <p:spPr bwMode="auto">
          <a:xfrm>
            <a:off x="0" y="0"/>
            <a:ext cx="9145588" cy="688975"/>
          </a:xfrm>
          <a:prstGeom prst="rect">
            <a:avLst/>
          </a:prstGeom>
          <a:noFill/>
          <a:ln w="9525">
            <a:noFill/>
            <a:miter lim="800000"/>
            <a:headEnd/>
            <a:tailEnd/>
          </a:ln>
        </p:spPr>
      </p:pic>
      <p:pic>
        <p:nvPicPr>
          <p:cNvPr id="1031" name="Picture 16"/>
          <p:cNvPicPr>
            <a:picLocks noChangeAspect="1" noChangeArrowheads="1"/>
          </p:cNvPicPr>
          <p:nvPr/>
        </p:nvPicPr>
        <p:blipFill>
          <a:blip r:embed="rId8" cstate="print"/>
          <a:srcRect/>
          <a:stretch>
            <a:fillRect/>
          </a:stretch>
        </p:blipFill>
        <p:spPr bwMode="auto">
          <a:xfrm>
            <a:off x="7733610" y="122454"/>
            <a:ext cx="1242805" cy="432955"/>
          </a:xfrm>
          <a:prstGeom prst="rect">
            <a:avLst/>
          </a:prstGeom>
          <a:noFill/>
          <a:ln w="9525">
            <a:noFill/>
            <a:miter lim="800000"/>
            <a:headEnd/>
            <a:tailEnd/>
          </a:ln>
        </p:spPr>
      </p:pic>
      <p:sp>
        <p:nvSpPr>
          <p:cNvPr id="115721" name="Text Box 9"/>
          <p:cNvSpPr txBox="1">
            <a:spLocks noChangeArrowheads="1"/>
          </p:cNvSpPr>
          <p:nvPr/>
        </p:nvSpPr>
        <p:spPr bwMode="auto">
          <a:xfrm rot="-5400000">
            <a:off x="-2905887" y="3594346"/>
            <a:ext cx="6180074" cy="369332"/>
          </a:xfrm>
          <a:prstGeom prst="rect">
            <a:avLst/>
          </a:prstGeom>
          <a:solidFill>
            <a:srgbClr val="004282"/>
          </a:solidFill>
          <a:ln w="9525" algn="ctr">
            <a:noFill/>
            <a:miter lim="800000"/>
            <a:headEnd/>
            <a:tailEnd/>
          </a:ln>
          <a:effectLst/>
        </p:spPr>
        <p:txBody>
          <a:bodyPr wrap="square">
            <a:spAutoFit/>
          </a:bodyPr>
          <a:lstStyle/>
          <a:p>
            <a:pPr algn="ctr">
              <a:spcBef>
                <a:spcPct val="50000"/>
              </a:spcBef>
              <a:defRPr/>
            </a:pPr>
            <a:r>
              <a:rPr lang="en-US" sz="1800" b="0" dirty="0">
                <a:solidFill>
                  <a:schemeClr val="bg1"/>
                </a:solidFill>
                <a:latin typeface="+mn-lt"/>
              </a:rPr>
              <a:t>GMR Institute of Technology</a:t>
            </a:r>
            <a:r>
              <a:rPr lang="en-US" sz="1800" b="0" dirty="0">
                <a:solidFill>
                  <a:schemeClr val="bg1"/>
                </a:solidFill>
                <a:latin typeface="Verdana" pitchFamily="34" charset="0"/>
              </a:rPr>
              <a:t> </a:t>
            </a:r>
          </a:p>
        </p:txBody>
      </p:sp>
    </p:spTree>
    <p:extLst>
      <p:ext uri="{BB962C8B-B14F-4D97-AF65-F5344CB8AC3E}">
        <p14:creationId xmlns:p14="http://schemas.microsoft.com/office/powerpoint/2010/main" val="10840189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codataset.org/#download" TargetMode="External"/><Relationship Id="rId2" Type="http://schemas.openxmlformats.org/officeDocument/2006/relationships/hyperlink" Target="https://pjreddie.com/darknet/yolo/" TargetMode="External"/><Relationship Id="rId1" Type="http://schemas.openxmlformats.org/officeDocument/2006/relationships/slideLayout" Target="../slideLayouts/slideLayout2.xml"/><Relationship Id="rId4" Type="http://schemas.openxmlformats.org/officeDocument/2006/relationships/hyperlink" Target="https://www.kaggle.com/datasets/atulyakumar98/fire-and-gun-datase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0uJEsUpQI3EmD98iwrwzbD4e19Ps-LHZ/view?usp=sharing" TargetMode="External"/><Relationship Id="rId2" Type="http://schemas.openxmlformats.org/officeDocument/2006/relationships/hyperlink" Target="https://github.com/Manish8798/Weapon-Detection-with-yolov3/blob/master/weapon_detection/yolov3_testing.cf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3200" dirty="0">
                <a:solidFill>
                  <a:srgbClr val="FFC000"/>
                </a:solidFill>
                <a:latin typeface="Cambria" panose="02040503050406030204" pitchFamily="18" charset="0"/>
                <a:ea typeface="Cambria" panose="02040503050406030204" pitchFamily="18" charset="0"/>
              </a:rPr>
              <a:t>       PROJECT –  SECOND REVIEW</a:t>
            </a:r>
          </a:p>
        </p:txBody>
      </p:sp>
      <p:sp>
        <p:nvSpPr>
          <p:cNvPr id="3" name="Content Placeholder 2"/>
          <p:cNvSpPr>
            <a:spLocks noGrp="1"/>
          </p:cNvSpPr>
          <p:nvPr>
            <p:ph idx="1"/>
          </p:nvPr>
        </p:nvSpPr>
        <p:spPr>
          <a:xfrm>
            <a:off x="381000" y="762000"/>
            <a:ext cx="8763000" cy="6096000"/>
          </a:xfrm>
        </p:spPr>
        <p:txBody>
          <a:bodyPr/>
          <a:lstStyle/>
          <a:p>
            <a:pPr marL="0" indent="0" algn="ctr">
              <a:buNone/>
            </a:pPr>
            <a:r>
              <a:rPr lang="en-US" b="1" dirty="0">
                <a:latin typeface="Cambria" panose="02040503050406030204" pitchFamily="18" charset="0"/>
                <a:ea typeface="Cambria" panose="02040503050406030204" pitchFamily="18" charset="0"/>
              </a:rPr>
              <a:t>Design and Implementation of  AI Based Surveillance and Object Detection Robot</a:t>
            </a:r>
          </a:p>
          <a:p>
            <a:pPr marL="0" indent="0" algn="just">
              <a:buNone/>
            </a:pPr>
            <a:r>
              <a:rPr lang="en-US" b="1" dirty="0">
                <a:latin typeface="Cambria" panose="02040503050406030204" pitchFamily="18" charset="0"/>
                <a:ea typeface="Cambria" panose="02040503050406030204" pitchFamily="18" charset="0"/>
              </a:rPr>
              <a:t>Presented By: </a:t>
            </a:r>
          </a:p>
          <a:p>
            <a:pPr marL="622300" indent="0" algn="just">
              <a:buNone/>
            </a:pPr>
            <a:r>
              <a:rPr lang="en-US" sz="1800" dirty="0">
                <a:latin typeface="Cambria" pitchFamily="18" charset="0"/>
                <a:ea typeface="Cambria" pitchFamily="18" charset="0"/>
              </a:rPr>
              <a:t>D.S.N.SAI VENKAT 	(19345A0411).</a:t>
            </a:r>
          </a:p>
          <a:p>
            <a:pPr marL="622300" indent="0" algn="just">
              <a:buNone/>
            </a:pPr>
            <a:r>
              <a:rPr lang="en-US" sz="1800" dirty="0">
                <a:latin typeface="Cambria" pitchFamily="18" charset="0"/>
                <a:ea typeface="Cambria" pitchFamily="18" charset="0"/>
              </a:rPr>
              <a:t>K. SIVA SAI 		(18341A0470).</a:t>
            </a:r>
          </a:p>
          <a:p>
            <a:pPr marL="622300" indent="0" algn="just">
              <a:buNone/>
            </a:pPr>
            <a:r>
              <a:rPr lang="en-US" sz="1800" dirty="0">
                <a:latin typeface="Cambria" pitchFamily="18" charset="0"/>
                <a:ea typeface="Cambria" pitchFamily="18" charset="0"/>
              </a:rPr>
              <a:t>M.MADHU 		(18341A0492).</a:t>
            </a:r>
          </a:p>
          <a:p>
            <a:pPr marL="622300" indent="0" algn="just">
              <a:buNone/>
            </a:pPr>
            <a:r>
              <a:rPr lang="en-US" sz="1800" dirty="0">
                <a:latin typeface="Cambria" pitchFamily="18" charset="0"/>
                <a:ea typeface="Cambria" pitchFamily="18" charset="0"/>
              </a:rPr>
              <a:t>K. NAVEEN KUMAR	( 18341A0480).</a:t>
            </a:r>
          </a:p>
          <a:p>
            <a:pPr marL="622300" indent="0" algn="just">
              <a:buNone/>
            </a:pPr>
            <a:r>
              <a:rPr lang="en-US" sz="1800" dirty="0">
                <a:latin typeface="Cambria" pitchFamily="18" charset="0"/>
                <a:ea typeface="Cambria" pitchFamily="18" charset="0"/>
              </a:rPr>
              <a:t>K.SIREESHA	 	(18341A0478).</a:t>
            </a:r>
          </a:p>
          <a:p>
            <a:pPr marL="622300" indent="0" algn="just">
              <a:buNone/>
            </a:pPr>
            <a:r>
              <a:rPr lang="en-US" sz="1800" dirty="0">
                <a:latin typeface="Cambria" pitchFamily="18" charset="0"/>
                <a:ea typeface="Cambria" pitchFamily="18" charset="0"/>
              </a:rPr>
              <a:t>A.S.P.DHEERAJ 	(19345A0413).</a:t>
            </a:r>
          </a:p>
          <a:p>
            <a:pPr marL="0" indent="0" algn="just">
              <a:buNone/>
            </a:pPr>
            <a:r>
              <a:rPr lang="en-US" b="1" dirty="0">
                <a:latin typeface="Cambria" panose="02040503050406030204" pitchFamily="18" charset="0"/>
                <a:ea typeface="Cambria" panose="02040503050406030204" pitchFamily="18" charset="0"/>
              </a:rPr>
              <a:t>Supervisor:</a:t>
            </a:r>
          </a:p>
          <a:p>
            <a:pPr marL="622300" indent="0" algn="just">
              <a:buNone/>
            </a:pPr>
            <a:r>
              <a:rPr lang="en-US" sz="1800" dirty="0">
                <a:latin typeface="Cambria" pitchFamily="18" charset="0"/>
                <a:ea typeface="Cambria" pitchFamily="18" charset="0"/>
              </a:rPr>
              <a:t>Dr. B. Anil Kumar</a:t>
            </a:r>
          </a:p>
          <a:p>
            <a:pPr marL="622300" indent="0" algn="just">
              <a:buNone/>
            </a:pPr>
            <a:r>
              <a:rPr lang="en-US" sz="1800" dirty="0">
                <a:latin typeface="Cambria" pitchFamily="18" charset="0"/>
                <a:ea typeface="Cambria" pitchFamily="18" charset="0"/>
              </a:rPr>
              <a:t>Sr. Assistant Professor</a:t>
            </a:r>
          </a:p>
          <a:p>
            <a:pPr marL="622300" indent="0" algn="just">
              <a:buNone/>
            </a:pPr>
            <a:r>
              <a:rPr lang="en-US" sz="1800" dirty="0">
                <a:latin typeface="Cambria" pitchFamily="18" charset="0"/>
                <a:ea typeface="Cambria" pitchFamily="18" charset="0"/>
              </a:rPr>
              <a:t>Dept. of ECE, GMRIT</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1</a:t>
            </a:fld>
            <a:endParaRPr lang="en-US" dirty="0"/>
          </a:p>
        </p:txBody>
      </p:sp>
    </p:spTree>
    <p:extLst>
      <p:ext uri="{BB962C8B-B14F-4D97-AF65-F5344CB8AC3E}">
        <p14:creationId xmlns:p14="http://schemas.microsoft.com/office/powerpoint/2010/main" val="294263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D803-0A7C-48B9-8A0A-B454D7C78035}"/>
              </a:ext>
            </a:extLst>
          </p:cNvPr>
          <p:cNvSpPr>
            <a:spLocks noGrp="1"/>
          </p:cNvSpPr>
          <p:nvPr>
            <p:ph type="title"/>
          </p:nvPr>
        </p:nvSpPr>
        <p:spPr>
          <a:xfrm>
            <a:off x="457200" y="0"/>
            <a:ext cx="8229600" cy="928670"/>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Cont…</a:t>
            </a:r>
            <a:br>
              <a:rPr lang="en-US" sz="2400" b="1" dirty="0">
                <a:solidFill>
                  <a:srgbClr val="FFC000"/>
                </a:solidFill>
                <a:latin typeface="Cambria" panose="02040503050406030204" pitchFamily="18" charset="0"/>
                <a:ea typeface="Cambria" panose="02040503050406030204" pitchFamily="18" charset="0"/>
              </a:rPr>
            </a:br>
            <a:endParaRPr lang="en-IN" sz="2400" dirty="0"/>
          </a:p>
        </p:txBody>
      </p:sp>
      <p:sp>
        <p:nvSpPr>
          <p:cNvPr id="3" name="Content Placeholder 2">
            <a:extLst>
              <a:ext uri="{FF2B5EF4-FFF2-40B4-BE49-F238E27FC236}">
                <a16:creationId xmlns:a16="http://schemas.microsoft.com/office/drawing/2014/main" id="{9FFEB554-A04E-487A-98BC-CE7485D7EF3C}"/>
              </a:ext>
            </a:extLst>
          </p:cNvPr>
          <p:cNvSpPr>
            <a:spLocks noGrp="1"/>
          </p:cNvSpPr>
          <p:nvPr>
            <p:ph idx="1"/>
          </p:nvPr>
        </p:nvSpPr>
        <p:spPr>
          <a:xfrm>
            <a:off x="395536" y="692696"/>
            <a:ext cx="8748464" cy="6165304"/>
          </a:xfrm>
        </p:spPr>
        <p:txBody>
          <a:bodyPr/>
          <a:lstStyle/>
          <a:p>
            <a:pPr algn="just">
              <a:lnSpc>
                <a:spcPct val="150000"/>
              </a:lnSpc>
            </a:pPr>
            <a:r>
              <a:rPr lang="en-US" sz="1800" dirty="0">
                <a:latin typeface="Cambria" panose="02040503050406030204" pitchFamily="18" charset="0"/>
                <a:ea typeface="Cambria" panose="02040503050406030204" pitchFamily="18" charset="0"/>
              </a:rPr>
              <a:t>YOLO stands as an abbreviation for “You Only Look Once” was designed by Joseph Redmon and Ali Farhadi in the year 2016. Currently there are 6 versions of YOLO available for object detection. </a:t>
            </a:r>
          </a:p>
          <a:p>
            <a:pPr algn="just">
              <a:lnSpc>
                <a:spcPct val="150000"/>
              </a:lnSpc>
            </a:pPr>
            <a:r>
              <a:rPr lang="en-US" sz="1800" dirty="0">
                <a:latin typeface="Cambria" panose="02040503050406030204" pitchFamily="18" charset="0"/>
                <a:ea typeface="Cambria" panose="02040503050406030204" pitchFamily="18" charset="0"/>
              </a:rPr>
              <a:t>YOLO uses CNN for detection of objects in images or videos (both live and recorded). YOLO is designed for the detection of multiple objects from a single image.</a:t>
            </a:r>
          </a:p>
          <a:p>
            <a:pPr algn="just">
              <a:lnSpc>
                <a:spcPct val="150000"/>
              </a:lnSpc>
            </a:pPr>
            <a:r>
              <a:rPr lang="en-US" sz="1800" dirty="0">
                <a:latin typeface="Cambria" panose="02040503050406030204" pitchFamily="18" charset="0"/>
                <a:ea typeface="Cambria" panose="02040503050406030204" pitchFamily="18" charset="0"/>
              </a:rPr>
              <a:t> In order to that it can also predict the exact location of objects in the images. It has the most unique ability in detection of multiple classes (i.e., person, dogs, cats, watches </a:t>
            </a:r>
            <a:r>
              <a:rPr lang="en-US" sz="1800" dirty="0" err="1">
                <a:latin typeface="Cambria" panose="02040503050406030204" pitchFamily="18" charset="0"/>
                <a:ea typeface="Cambria" panose="02040503050406030204" pitchFamily="18" charset="0"/>
              </a:rPr>
              <a:t>etc</a:t>
            </a:r>
            <a:r>
              <a:rPr lang="en-US" sz="1800" dirty="0">
                <a:latin typeface="Cambria" panose="02040503050406030204" pitchFamily="18" charset="0"/>
                <a:ea typeface="Cambria" panose="02040503050406030204" pitchFamily="18" charset="0"/>
              </a:rPr>
              <a:t>) based on the datasets used during training. </a:t>
            </a:r>
          </a:p>
          <a:p>
            <a:pPr algn="just">
              <a:lnSpc>
                <a:spcPct val="150000"/>
              </a:lnSpc>
            </a:pPr>
            <a:r>
              <a:rPr lang="en-US" sz="1800" dirty="0">
                <a:latin typeface="Cambria" panose="02040503050406030204" pitchFamily="18" charset="0"/>
                <a:ea typeface="Cambria" panose="02040503050406030204" pitchFamily="18" charset="0"/>
              </a:rPr>
              <a:t>YOLO uses single and distinctive neural network, the neural network divides images into grids and generates probabilities for each grid. </a:t>
            </a:r>
          </a:p>
          <a:p>
            <a:pPr algn="just">
              <a:lnSpc>
                <a:spcPct val="150000"/>
              </a:lnSpc>
            </a:pPr>
            <a:r>
              <a:rPr lang="en-US" sz="1800" dirty="0">
                <a:latin typeface="Cambria" panose="02040503050406030204" pitchFamily="18" charset="0"/>
                <a:ea typeface="Cambria" panose="02040503050406030204" pitchFamily="18" charset="0"/>
              </a:rPr>
              <a:t>Following that, YOLO predicts the required number of bounding boxes and selects the best one based on the generated probabilities. Using the COCO dataset, it can detect 80 classes</a:t>
            </a: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097C81-CA32-49F6-8D46-AD4F64E1A57A}"/>
              </a:ext>
            </a:extLst>
          </p:cNvPr>
          <p:cNvSpPr>
            <a:spLocks noGrp="1"/>
          </p:cNvSpPr>
          <p:nvPr>
            <p:ph type="sldNum" sz="quarter" idx="12"/>
          </p:nvPr>
        </p:nvSpPr>
        <p:spPr/>
        <p:txBody>
          <a:bodyPr/>
          <a:lstStyle/>
          <a:p>
            <a:pPr>
              <a:defRPr/>
            </a:pPr>
            <a:fld id="{51EDAF45-A1ED-443F-B7DC-99AC8969684E}" type="slidenum">
              <a:rPr lang="en-US" smtClean="0"/>
              <a:pPr>
                <a:defRPr/>
              </a:pPr>
              <a:t>10</a:t>
            </a:fld>
            <a:endParaRPr lang="en-US" dirty="0"/>
          </a:p>
        </p:txBody>
      </p:sp>
    </p:spTree>
    <p:extLst>
      <p:ext uri="{BB962C8B-B14F-4D97-AF65-F5344CB8AC3E}">
        <p14:creationId xmlns:p14="http://schemas.microsoft.com/office/powerpoint/2010/main" val="56723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33BE-53C8-F61B-926D-EE14D283F7CF}"/>
              </a:ext>
            </a:extLst>
          </p:cNvPr>
          <p:cNvSpPr>
            <a:spLocks noGrp="1"/>
          </p:cNvSpPr>
          <p:nvPr>
            <p:ph type="title"/>
          </p:nvPr>
        </p:nvSpPr>
        <p:spPr>
          <a:xfrm>
            <a:off x="0" y="38968"/>
            <a:ext cx="9144000" cy="725736"/>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84364D5F-2A58-FD98-817F-35810B8E92E8}"/>
              </a:ext>
            </a:extLst>
          </p:cNvPr>
          <p:cNvSpPr>
            <a:spLocks noGrp="1"/>
          </p:cNvSpPr>
          <p:nvPr>
            <p:ph idx="1"/>
          </p:nvPr>
        </p:nvSpPr>
        <p:spPr>
          <a:xfrm>
            <a:off x="323528" y="764704"/>
            <a:ext cx="8820472" cy="6093296"/>
          </a:xfrm>
        </p:spPr>
        <p:txBody>
          <a:bodyPr/>
          <a:lstStyle/>
          <a:p>
            <a:pPr marL="0" indent="0">
              <a:buNone/>
            </a:pPr>
            <a:r>
              <a:rPr lang="en-IN" sz="1800" b="1" dirty="0">
                <a:solidFill>
                  <a:srgbClr val="FF0000"/>
                </a:solidFill>
                <a:effectLst/>
                <a:latin typeface="Cambria" panose="02040503050406030204" pitchFamily="18" charset="0"/>
                <a:ea typeface="Cambria" panose="02040503050406030204" pitchFamily="18" charset="0"/>
              </a:rPr>
              <a:t>ARCHITECTURE Of YOLO V3</a:t>
            </a:r>
          </a:p>
          <a:p>
            <a:pPr marL="0" indent="0">
              <a:buNone/>
            </a:pPr>
            <a:endParaRPr lang="en-IN" sz="1800" b="1" dirty="0">
              <a:solidFill>
                <a:srgbClr val="FF0000"/>
              </a:solidFill>
              <a:latin typeface="Cambria" panose="02040503050406030204" pitchFamily="18" charset="0"/>
              <a:ea typeface="Cambria" panose="02040503050406030204" pitchFamily="18" charset="0"/>
            </a:endParaRPr>
          </a:p>
          <a:p>
            <a:pPr marL="0" indent="0">
              <a:buNone/>
            </a:pPr>
            <a:endParaRPr lang="en-IN" sz="1800" dirty="0">
              <a:solidFill>
                <a:srgbClr val="FF000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CFDE051F-D6CD-6702-C7F0-E66FC0CA2B47}"/>
              </a:ext>
            </a:extLst>
          </p:cNvPr>
          <p:cNvSpPr>
            <a:spLocks noGrp="1"/>
          </p:cNvSpPr>
          <p:nvPr>
            <p:ph type="sldNum" sz="quarter" idx="12"/>
          </p:nvPr>
        </p:nvSpPr>
        <p:spPr/>
        <p:txBody>
          <a:bodyPr/>
          <a:lstStyle/>
          <a:p>
            <a:pPr>
              <a:defRPr/>
            </a:pPr>
            <a:fld id="{51EDAF45-A1ED-443F-B7DC-99AC8969684E}" type="slidenum">
              <a:rPr lang="en-US" smtClean="0"/>
              <a:pPr>
                <a:defRPr/>
              </a:pPr>
              <a:t>11</a:t>
            </a:fld>
            <a:endParaRPr lang="en-US" dirty="0"/>
          </a:p>
        </p:txBody>
      </p:sp>
      <p:pic>
        <p:nvPicPr>
          <p:cNvPr id="5" name="Picture 4">
            <a:extLst>
              <a:ext uri="{FF2B5EF4-FFF2-40B4-BE49-F238E27FC236}">
                <a16:creationId xmlns:a16="http://schemas.microsoft.com/office/drawing/2014/main" id="{1DC3FE35-C084-ABFA-2F85-F9623B28A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196752"/>
            <a:ext cx="8748464" cy="4104456"/>
          </a:xfrm>
          <a:prstGeom prst="rect">
            <a:avLst/>
          </a:prstGeom>
        </p:spPr>
      </p:pic>
      <p:sp>
        <p:nvSpPr>
          <p:cNvPr id="6" name="TextBox 5">
            <a:extLst>
              <a:ext uri="{FF2B5EF4-FFF2-40B4-BE49-F238E27FC236}">
                <a16:creationId xmlns:a16="http://schemas.microsoft.com/office/drawing/2014/main" id="{CCD4451F-05D8-2B38-ED25-0398795654CD}"/>
              </a:ext>
            </a:extLst>
          </p:cNvPr>
          <p:cNvSpPr txBox="1"/>
          <p:nvPr/>
        </p:nvSpPr>
        <p:spPr>
          <a:xfrm>
            <a:off x="2735796" y="5476582"/>
            <a:ext cx="3672408"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3. </a:t>
            </a:r>
            <a:r>
              <a:rPr lang="en-US" b="1" dirty="0">
                <a:solidFill>
                  <a:srgbClr val="151928"/>
                </a:solidFill>
                <a:latin typeface="Cambria" panose="02040503050406030204" pitchFamily="18" charset="0"/>
                <a:ea typeface="Cambria" panose="02040503050406030204" pitchFamily="18" charset="0"/>
              </a:rPr>
              <a:t>Architecture of YOLO V3</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352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1E11-E8C8-E019-CB45-F05CDA752967}"/>
              </a:ext>
            </a:extLst>
          </p:cNvPr>
          <p:cNvSpPr>
            <a:spLocks noGrp="1"/>
          </p:cNvSpPr>
          <p:nvPr>
            <p:ph type="title"/>
          </p:nvPr>
        </p:nvSpPr>
        <p:spPr>
          <a:xfrm>
            <a:off x="395536" y="50725"/>
            <a:ext cx="8424936" cy="641971"/>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0171BE06-8BFC-646D-B180-33F6CDE66870}"/>
              </a:ext>
            </a:extLst>
          </p:cNvPr>
          <p:cNvSpPr>
            <a:spLocks noGrp="1"/>
          </p:cNvSpPr>
          <p:nvPr>
            <p:ph idx="1"/>
          </p:nvPr>
        </p:nvSpPr>
        <p:spPr>
          <a:xfrm>
            <a:off x="457200" y="836712"/>
            <a:ext cx="8686800" cy="6021288"/>
          </a:xfrm>
        </p:spPr>
        <p:txBody>
          <a:bodyPr/>
          <a:lstStyle/>
          <a:p>
            <a:pPr algn="just">
              <a:lnSpc>
                <a:spcPct val="150000"/>
              </a:lnSpc>
            </a:pPr>
            <a:r>
              <a:rPr lang="en-IN" sz="1800" dirty="0">
                <a:effectLst/>
                <a:latin typeface="Cambria" panose="02040503050406030204" pitchFamily="18" charset="0"/>
                <a:ea typeface="Cambria" panose="02040503050406030204" pitchFamily="18" charset="0"/>
                <a:cs typeface="Times New Roman" panose="02020603050405020304" pitchFamily="18" charset="0"/>
              </a:rPr>
              <a:t>From the figure 1 YOLO V3 architecture is clearly evident that it uses CNNs. YOLO V3 is uses Darknet Framework called “DarkNet-53”. YOLO V3 uses 53 convolution neural network layers for detection tasks stacked with additional 53 more layers. So, a total of 106 layers for YOLO V3.</a:t>
            </a:r>
          </a:p>
          <a:p>
            <a:pPr algn="just">
              <a:lnSpc>
                <a:spcPct val="150000"/>
              </a:lnSpc>
            </a:pPr>
            <a:r>
              <a:rPr lang="en-IN" sz="1800" dirty="0">
                <a:effectLst/>
                <a:latin typeface="Cambria" panose="02040503050406030204" pitchFamily="18" charset="0"/>
                <a:ea typeface="Cambria" panose="02040503050406030204" pitchFamily="18" charset="0"/>
                <a:cs typeface="Times New Roman" panose="02020603050405020304" pitchFamily="18" charset="0"/>
              </a:rPr>
              <a:t>The Darknet framework loads all these 106 layers during the time of object detection. Even though there are 106 CNN layers only 3 layers primarily involve in object detection those layers include CNN layer-82, CNN layer-94, CNN layer-106. During the functioning of these layers the most important elements include</a:t>
            </a:r>
          </a:p>
          <a:p>
            <a:pPr marL="0" lvl="0" indent="0" algn="just">
              <a:lnSpc>
                <a:spcPct val="150000"/>
              </a:lnSpc>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Residual Blocks and Skip Connections </a:t>
            </a:r>
          </a:p>
          <a:p>
            <a:pPr marL="0" lvl="0" indent="0" algn="just">
              <a:lnSpc>
                <a:spcPct val="150000"/>
              </a:lnSpc>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Activation Function</a:t>
            </a:r>
          </a:p>
          <a:p>
            <a:pPr marL="0" lvl="0" indent="0" algn="just">
              <a:lnSpc>
                <a:spcPct val="150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IoU</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(Intersection Over Union)</a:t>
            </a:r>
          </a:p>
          <a:p>
            <a:pPr marL="0" indent="0">
              <a:lnSpc>
                <a:spcPct val="150000"/>
              </a:lnSpc>
              <a:buNone/>
            </a:pPr>
            <a:r>
              <a:rPr lang="en-IN" sz="1800" dirty="0">
                <a:effectLst/>
                <a:latin typeface="Times New Roman" panose="02020603050405020304" pitchFamily="18" charset="0"/>
                <a:ea typeface="Calibri" panose="020F0502020204030204" pitchFamily="34" charset="0"/>
              </a:rPr>
              <a:t>	Non-maximum suppression </a:t>
            </a:r>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pPr marL="0" lvl="0" indent="0" algn="just">
              <a:lnSpc>
                <a:spcPct val="150000"/>
              </a:lnSpc>
              <a:buNone/>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D70B8E14-0250-9B85-91C1-23C309144751}"/>
              </a:ext>
            </a:extLst>
          </p:cNvPr>
          <p:cNvSpPr>
            <a:spLocks noGrp="1"/>
          </p:cNvSpPr>
          <p:nvPr>
            <p:ph type="sldNum" sz="quarter" idx="12"/>
          </p:nvPr>
        </p:nvSpPr>
        <p:spPr/>
        <p:txBody>
          <a:bodyPr/>
          <a:lstStyle/>
          <a:p>
            <a:pPr>
              <a:defRPr/>
            </a:pPr>
            <a:fld id="{51EDAF45-A1ED-443F-B7DC-99AC8969684E}" type="slidenum">
              <a:rPr lang="en-US" smtClean="0"/>
              <a:pPr>
                <a:defRPr/>
              </a:pPr>
              <a:t>12</a:t>
            </a:fld>
            <a:endParaRPr lang="en-US" dirty="0"/>
          </a:p>
        </p:txBody>
      </p:sp>
    </p:spTree>
    <p:extLst>
      <p:ext uri="{BB962C8B-B14F-4D97-AF65-F5344CB8AC3E}">
        <p14:creationId xmlns:p14="http://schemas.microsoft.com/office/powerpoint/2010/main" val="226961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BC8363-BD33-C58B-F965-8F91F20411E9}"/>
              </a:ext>
            </a:extLst>
          </p:cNvPr>
          <p:cNvSpPr>
            <a:spLocks noGrp="1"/>
          </p:cNvSpPr>
          <p:nvPr>
            <p:ph type="sldNum" sz="quarter" idx="12"/>
          </p:nvPr>
        </p:nvSpPr>
        <p:spPr/>
        <p:txBody>
          <a:bodyPr/>
          <a:lstStyle/>
          <a:p>
            <a:pPr>
              <a:defRPr/>
            </a:pPr>
            <a:fld id="{51EDAF45-A1ED-443F-B7DC-99AC8969684E}" type="slidenum">
              <a:rPr lang="en-US" smtClean="0"/>
              <a:pPr>
                <a:defRPr/>
              </a:pPr>
              <a:t>13</a:t>
            </a:fld>
            <a:endParaRPr lang="en-US" dirty="0"/>
          </a:p>
        </p:txBody>
      </p:sp>
      <p:sp>
        <p:nvSpPr>
          <p:cNvPr id="5" name="Title 1">
            <a:extLst>
              <a:ext uri="{FF2B5EF4-FFF2-40B4-BE49-F238E27FC236}">
                <a16:creationId xmlns:a16="http://schemas.microsoft.com/office/drawing/2014/main" id="{3420C720-C7DF-C6BF-13AF-9E8DD038320B}"/>
              </a:ext>
            </a:extLst>
          </p:cNvPr>
          <p:cNvSpPr>
            <a:spLocks noGrp="1"/>
          </p:cNvSpPr>
          <p:nvPr>
            <p:ph type="title"/>
          </p:nvPr>
        </p:nvSpPr>
        <p:spPr>
          <a:xfrm>
            <a:off x="0" y="-47133"/>
            <a:ext cx="9144000" cy="692696"/>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
        <p:nvSpPr>
          <p:cNvPr id="8" name="Content Placeholder 7">
            <a:extLst>
              <a:ext uri="{FF2B5EF4-FFF2-40B4-BE49-F238E27FC236}">
                <a16:creationId xmlns:a16="http://schemas.microsoft.com/office/drawing/2014/main" id="{501ACF1B-8DDC-03EA-B630-422875571CB8}"/>
              </a:ext>
            </a:extLst>
          </p:cNvPr>
          <p:cNvSpPr>
            <a:spLocks noGrp="1"/>
          </p:cNvSpPr>
          <p:nvPr>
            <p:ph idx="1"/>
          </p:nvPr>
        </p:nvSpPr>
        <p:spPr>
          <a:xfrm>
            <a:off x="457200" y="692698"/>
            <a:ext cx="8686800" cy="6165302"/>
          </a:xfrm>
        </p:spPr>
        <p:txBody>
          <a:bodyPr/>
          <a:lstStyle/>
          <a:p>
            <a:pPr algn="just"/>
            <a:r>
              <a:rPr lang="en-IN" sz="1800" dirty="0">
                <a:effectLst/>
                <a:latin typeface="Cambria" panose="02040503050406030204" pitchFamily="18" charset="0"/>
                <a:ea typeface="Cambria" panose="02040503050406030204" pitchFamily="18" charset="0"/>
              </a:rPr>
              <a:t>YOLO V3 doesn’t use pooling layers such as max pooling or average pooling it only uses convolution layers</a:t>
            </a:r>
            <a:r>
              <a:rPr lang="en-IN" sz="1800" dirty="0">
                <a:effectLst/>
                <a:latin typeface="Times New Roman" panose="02020603050405020304" pitchFamily="18" charset="0"/>
                <a:ea typeface="Calibri" panose="020F0502020204030204" pitchFamily="34" charset="0"/>
              </a:rPr>
              <a:t>.</a:t>
            </a:r>
          </a:p>
          <a:p>
            <a:pPr algn="just"/>
            <a:endParaRPr lang="en-IN" sz="1800" dirty="0">
              <a:latin typeface="Times New Roman" panose="02020603050405020304" pitchFamily="18" charset="0"/>
              <a:ea typeface="Calibri" panose="020F0502020204030204" pitchFamily="34" charset="0"/>
            </a:endParaRPr>
          </a:p>
          <a:p>
            <a:pPr marL="0" indent="0" algn="just">
              <a:buNone/>
            </a:pPr>
            <a:endParaRPr lang="en-IN" sz="1800" dirty="0">
              <a:effectLst/>
              <a:latin typeface="Times New Roman" panose="02020603050405020304" pitchFamily="18" charset="0"/>
              <a:ea typeface="Calibri" panose="020F0502020204030204" pitchFamily="34" charset="0"/>
            </a:endParaRPr>
          </a:p>
          <a:p>
            <a:pPr marL="0" indent="0" algn="just">
              <a:buNone/>
            </a:pPr>
            <a:endParaRPr lang="en-IN" sz="1800" b="1" dirty="0">
              <a:latin typeface="Times New Roman" panose="02020603050405020304" pitchFamily="18" charset="0"/>
              <a:ea typeface="Cambria" panose="02040503050406030204" pitchFamily="18" charset="0"/>
            </a:endParaRPr>
          </a:p>
          <a:p>
            <a:pPr marL="0" indent="0" algn="just">
              <a:buNone/>
            </a:pPr>
            <a:endParaRPr lang="en-IN" sz="1800" b="1" dirty="0">
              <a:effectLst/>
              <a:latin typeface="Cambria" panose="02040503050406030204" pitchFamily="18" charset="0"/>
              <a:ea typeface="Cambria" panose="02040503050406030204" pitchFamily="18" charset="0"/>
            </a:endParaRPr>
          </a:p>
        </p:txBody>
      </p:sp>
      <p:graphicFrame>
        <p:nvGraphicFramePr>
          <p:cNvPr id="15" name="Table 14">
            <a:extLst>
              <a:ext uri="{FF2B5EF4-FFF2-40B4-BE49-F238E27FC236}">
                <a16:creationId xmlns:a16="http://schemas.microsoft.com/office/drawing/2014/main" id="{EF277C57-2AEF-877D-451F-013686E518A8}"/>
              </a:ext>
            </a:extLst>
          </p:cNvPr>
          <p:cNvGraphicFramePr>
            <a:graphicFrameLocks noGrp="1"/>
          </p:cNvGraphicFramePr>
          <p:nvPr>
            <p:extLst>
              <p:ext uri="{D42A27DB-BD31-4B8C-83A1-F6EECF244321}">
                <p14:modId xmlns:p14="http://schemas.microsoft.com/office/powerpoint/2010/main" val="3339052975"/>
              </p:ext>
            </p:extLst>
          </p:nvPr>
        </p:nvGraphicFramePr>
        <p:xfrm>
          <a:off x="1434480" y="1548058"/>
          <a:ext cx="1656184" cy="1224137"/>
        </p:xfrm>
        <a:graphic>
          <a:graphicData uri="http://schemas.openxmlformats.org/drawingml/2006/table">
            <a:tbl>
              <a:tblPr firstRow="1" firstCol="1" bandRow="1">
                <a:tableStyleId>{5C22544A-7EE6-4342-B048-85BDC9FD1C3A}</a:tableStyleId>
              </a:tblPr>
              <a:tblGrid>
                <a:gridCol w="414046">
                  <a:extLst>
                    <a:ext uri="{9D8B030D-6E8A-4147-A177-3AD203B41FA5}">
                      <a16:colId xmlns:a16="http://schemas.microsoft.com/office/drawing/2014/main" val="2465436284"/>
                    </a:ext>
                  </a:extLst>
                </a:gridCol>
                <a:gridCol w="414046">
                  <a:extLst>
                    <a:ext uri="{9D8B030D-6E8A-4147-A177-3AD203B41FA5}">
                      <a16:colId xmlns:a16="http://schemas.microsoft.com/office/drawing/2014/main" val="3173450940"/>
                    </a:ext>
                  </a:extLst>
                </a:gridCol>
                <a:gridCol w="414046">
                  <a:extLst>
                    <a:ext uri="{9D8B030D-6E8A-4147-A177-3AD203B41FA5}">
                      <a16:colId xmlns:a16="http://schemas.microsoft.com/office/drawing/2014/main" val="3460446906"/>
                    </a:ext>
                  </a:extLst>
                </a:gridCol>
                <a:gridCol w="414046">
                  <a:extLst>
                    <a:ext uri="{9D8B030D-6E8A-4147-A177-3AD203B41FA5}">
                      <a16:colId xmlns:a16="http://schemas.microsoft.com/office/drawing/2014/main" val="2747896457"/>
                    </a:ext>
                  </a:extLst>
                </a:gridCol>
              </a:tblGrid>
              <a:tr h="304014">
                <a:tc>
                  <a:txBody>
                    <a:bodyPr/>
                    <a:lstStyle/>
                    <a:p>
                      <a:pPr algn="ctr">
                        <a:lnSpc>
                          <a:spcPct val="150000"/>
                        </a:lnSpc>
                        <a:spcAft>
                          <a:spcPts val="800"/>
                        </a:spcAft>
                        <a:tabLst>
                          <a:tab pos="450215" algn="l"/>
                        </a:tabLst>
                      </a:pPr>
                      <a:r>
                        <a:rPr lang="en-IN" sz="1200" dirty="0">
                          <a:solidFill>
                            <a:schemeClr val="tx1"/>
                          </a:solidFill>
                          <a:effectLst/>
                        </a:rPr>
                        <a:t>3</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10</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23</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16</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8173178"/>
                  </a:ext>
                </a:extLst>
              </a:tr>
              <a:tr h="312095">
                <a:tc>
                  <a:txBody>
                    <a:bodyPr/>
                    <a:lstStyle/>
                    <a:p>
                      <a:pPr algn="ctr">
                        <a:lnSpc>
                          <a:spcPct val="150000"/>
                        </a:lnSpc>
                        <a:spcAft>
                          <a:spcPts val="800"/>
                        </a:spcAft>
                        <a:tabLst>
                          <a:tab pos="450215" algn="l"/>
                        </a:tabLst>
                      </a:pPr>
                      <a:r>
                        <a:rPr lang="en-IN" sz="1200" dirty="0">
                          <a:solidFill>
                            <a:schemeClr val="tx1"/>
                          </a:solidFill>
                          <a:effectLst/>
                        </a:rPr>
                        <a:t>9</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4</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7</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9624190"/>
                  </a:ext>
                </a:extLst>
              </a:tr>
              <a:tr h="304014">
                <a:tc>
                  <a:txBody>
                    <a:bodyPr/>
                    <a:lstStyle/>
                    <a:p>
                      <a:pPr algn="ctr">
                        <a:lnSpc>
                          <a:spcPct val="150000"/>
                        </a:lnSpc>
                        <a:spcAft>
                          <a:spcPts val="800"/>
                        </a:spcAft>
                        <a:tabLst>
                          <a:tab pos="450215" algn="l"/>
                        </a:tabLst>
                      </a:pPr>
                      <a:r>
                        <a:rPr lang="en-IN" sz="1200" dirty="0">
                          <a:solidFill>
                            <a:schemeClr val="tx1"/>
                          </a:solidFill>
                          <a:effectLst/>
                        </a:rPr>
                        <a:t>11</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9</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tabLst>
                          <a:tab pos="450215" algn="l"/>
                        </a:tabLst>
                      </a:pPr>
                      <a:r>
                        <a:rPr lang="en-IN" sz="1200" b="1" dirty="0">
                          <a:solidFill>
                            <a:schemeClr val="tx1"/>
                          </a:solidFill>
                          <a:effectLst/>
                        </a:rPr>
                        <a:t>19</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18</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3399685"/>
                  </a:ext>
                </a:extLst>
              </a:tr>
              <a:tr h="304014">
                <a:tc>
                  <a:txBody>
                    <a:bodyPr/>
                    <a:lstStyle/>
                    <a:p>
                      <a:pPr algn="ctr">
                        <a:lnSpc>
                          <a:spcPct val="150000"/>
                        </a:lnSpc>
                        <a:spcAft>
                          <a:spcPts val="800"/>
                        </a:spcAft>
                        <a:tabLst>
                          <a:tab pos="450215" algn="l"/>
                        </a:tabLst>
                      </a:pPr>
                      <a:r>
                        <a:rPr lang="en-IN" sz="1200" dirty="0">
                          <a:solidFill>
                            <a:schemeClr val="tx1"/>
                          </a:solidFill>
                          <a:effectLst/>
                        </a:rPr>
                        <a:t>1</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17</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25</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78702"/>
                  </a:ext>
                </a:extLst>
              </a:tr>
            </a:tbl>
          </a:graphicData>
        </a:graphic>
      </p:graphicFrame>
      <p:cxnSp>
        <p:nvCxnSpPr>
          <p:cNvPr id="16" name="Straight Arrow Connector 15">
            <a:extLst>
              <a:ext uri="{FF2B5EF4-FFF2-40B4-BE49-F238E27FC236}">
                <a16:creationId xmlns:a16="http://schemas.microsoft.com/office/drawing/2014/main" id="{E0CB5B63-5E1D-9943-C89E-57392E4D2161}"/>
              </a:ext>
            </a:extLst>
          </p:cNvPr>
          <p:cNvCxnSpPr>
            <a:cxnSpLocks/>
          </p:cNvCxnSpPr>
          <p:nvPr/>
        </p:nvCxnSpPr>
        <p:spPr>
          <a:xfrm>
            <a:off x="3131840" y="2160127"/>
            <a:ext cx="23042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8">
            <a:extLst>
              <a:ext uri="{FF2B5EF4-FFF2-40B4-BE49-F238E27FC236}">
                <a16:creationId xmlns:a16="http://schemas.microsoft.com/office/drawing/2014/main" id="{3C47AE85-33BB-0730-D5A4-A187241C2BFD}"/>
              </a:ext>
            </a:extLst>
          </p:cNvPr>
          <p:cNvGraphicFramePr>
            <a:graphicFrameLocks noGrp="1"/>
          </p:cNvGraphicFramePr>
          <p:nvPr>
            <p:extLst>
              <p:ext uri="{D42A27DB-BD31-4B8C-83A1-F6EECF244321}">
                <p14:modId xmlns:p14="http://schemas.microsoft.com/office/powerpoint/2010/main" val="105720872"/>
              </p:ext>
            </p:extLst>
          </p:nvPr>
        </p:nvGraphicFramePr>
        <p:xfrm>
          <a:off x="5469111" y="1660119"/>
          <a:ext cx="1656184" cy="1000014"/>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737775264"/>
                    </a:ext>
                  </a:extLst>
                </a:gridCol>
                <a:gridCol w="828092">
                  <a:extLst>
                    <a:ext uri="{9D8B030D-6E8A-4147-A177-3AD203B41FA5}">
                      <a16:colId xmlns:a16="http://schemas.microsoft.com/office/drawing/2014/main" val="2920916632"/>
                    </a:ext>
                  </a:extLst>
                </a:gridCol>
              </a:tblGrid>
              <a:tr h="500007">
                <a:tc>
                  <a:txBody>
                    <a:bodyPr/>
                    <a:lstStyle/>
                    <a:p>
                      <a:pPr algn="ctr"/>
                      <a:r>
                        <a:rPr lang="en-US" dirty="0"/>
                        <a:t> </a:t>
                      </a:r>
                      <a:r>
                        <a:rPr lang="en-US" dirty="0">
                          <a:solidFill>
                            <a:schemeClr val="tx1"/>
                          </a:solidFill>
                        </a:rPr>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 </a:t>
                      </a:r>
                      <a:r>
                        <a:rPr lang="en-US" dirty="0">
                          <a:solidFill>
                            <a:schemeClr val="tx1"/>
                          </a:solidFill>
                        </a:rPr>
                        <a:t>23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5008764"/>
                  </a:ext>
                </a:extLst>
              </a:tr>
              <a:tr h="500007">
                <a:tc>
                  <a:txBody>
                    <a:bodyPr/>
                    <a:lstStyle/>
                    <a:p>
                      <a:pPr algn="ctr"/>
                      <a:r>
                        <a:rPr lang="en-US" b="1" dirty="0"/>
                        <a:t>11</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25</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020910"/>
                  </a:ext>
                </a:extLst>
              </a:tr>
            </a:tbl>
          </a:graphicData>
        </a:graphic>
      </p:graphicFrame>
      <p:sp>
        <p:nvSpPr>
          <p:cNvPr id="19" name="TextBox 18">
            <a:extLst>
              <a:ext uri="{FF2B5EF4-FFF2-40B4-BE49-F238E27FC236}">
                <a16:creationId xmlns:a16="http://schemas.microsoft.com/office/drawing/2014/main" id="{EA6CD9BA-0758-9031-3130-5673E3C11C74}"/>
              </a:ext>
            </a:extLst>
          </p:cNvPr>
          <p:cNvSpPr txBox="1"/>
          <p:nvPr/>
        </p:nvSpPr>
        <p:spPr>
          <a:xfrm>
            <a:off x="2372767" y="3283268"/>
            <a:ext cx="4752528"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4. </a:t>
            </a:r>
            <a:r>
              <a:rPr lang="en-IN" sz="1800" b="1" dirty="0">
                <a:effectLst/>
                <a:latin typeface="Cambria" panose="02040503050406030204" pitchFamily="18" charset="0"/>
                <a:ea typeface="Cambria" panose="02040503050406030204" pitchFamily="18" charset="0"/>
              </a:rPr>
              <a:t>Max Pooling for the feature maps</a:t>
            </a:r>
            <a:endParaRPr lang="en-IN" b="1" dirty="0">
              <a:latin typeface="Cambria" panose="02040503050406030204" pitchFamily="18" charset="0"/>
              <a:ea typeface="Cambria" panose="02040503050406030204" pitchFamily="18" charset="0"/>
            </a:endParaRPr>
          </a:p>
        </p:txBody>
      </p:sp>
      <p:graphicFrame>
        <p:nvGraphicFramePr>
          <p:cNvPr id="20" name="Table 19">
            <a:extLst>
              <a:ext uri="{FF2B5EF4-FFF2-40B4-BE49-F238E27FC236}">
                <a16:creationId xmlns:a16="http://schemas.microsoft.com/office/drawing/2014/main" id="{5B61EB93-39A6-5AD4-A346-E13EA8AA6F21}"/>
              </a:ext>
            </a:extLst>
          </p:cNvPr>
          <p:cNvGraphicFramePr>
            <a:graphicFrameLocks noGrp="1"/>
          </p:cNvGraphicFramePr>
          <p:nvPr>
            <p:extLst>
              <p:ext uri="{D42A27DB-BD31-4B8C-83A1-F6EECF244321}">
                <p14:modId xmlns:p14="http://schemas.microsoft.com/office/powerpoint/2010/main" val="358374298"/>
              </p:ext>
            </p:extLst>
          </p:nvPr>
        </p:nvGraphicFramePr>
        <p:xfrm>
          <a:off x="1079612" y="4059092"/>
          <a:ext cx="1656184" cy="1224137"/>
        </p:xfrm>
        <a:graphic>
          <a:graphicData uri="http://schemas.openxmlformats.org/drawingml/2006/table">
            <a:tbl>
              <a:tblPr firstRow="1" firstCol="1" bandRow="1">
                <a:tableStyleId>{5C22544A-7EE6-4342-B048-85BDC9FD1C3A}</a:tableStyleId>
              </a:tblPr>
              <a:tblGrid>
                <a:gridCol w="414046">
                  <a:extLst>
                    <a:ext uri="{9D8B030D-6E8A-4147-A177-3AD203B41FA5}">
                      <a16:colId xmlns:a16="http://schemas.microsoft.com/office/drawing/2014/main" val="2465436284"/>
                    </a:ext>
                  </a:extLst>
                </a:gridCol>
                <a:gridCol w="414046">
                  <a:extLst>
                    <a:ext uri="{9D8B030D-6E8A-4147-A177-3AD203B41FA5}">
                      <a16:colId xmlns:a16="http://schemas.microsoft.com/office/drawing/2014/main" val="3173450940"/>
                    </a:ext>
                  </a:extLst>
                </a:gridCol>
                <a:gridCol w="414046">
                  <a:extLst>
                    <a:ext uri="{9D8B030D-6E8A-4147-A177-3AD203B41FA5}">
                      <a16:colId xmlns:a16="http://schemas.microsoft.com/office/drawing/2014/main" val="3460446906"/>
                    </a:ext>
                  </a:extLst>
                </a:gridCol>
                <a:gridCol w="414046">
                  <a:extLst>
                    <a:ext uri="{9D8B030D-6E8A-4147-A177-3AD203B41FA5}">
                      <a16:colId xmlns:a16="http://schemas.microsoft.com/office/drawing/2014/main" val="2747896457"/>
                    </a:ext>
                  </a:extLst>
                </a:gridCol>
              </a:tblGrid>
              <a:tr h="304014">
                <a:tc>
                  <a:txBody>
                    <a:bodyPr/>
                    <a:lstStyle/>
                    <a:p>
                      <a:pPr algn="ctr">
                        <a:lnSpc>
                          <a:spcPct val="150000"/>
                        </a:lnSpc>
                        <a:spcAft>
                          <a:spcPts val="800"/>
                        </a:spcAft>
                        <a:tabLst>
                          <a:tab pos="450215" algn="l"/>
                        </a:tabLst>
                      </a:pPr>
                      <a:r>
                        <a:rPr lang="en-IN" sz="1200" dirty="0">
                          <a:solidFill>
                            <a:schemeClr val="tx1"/>
                          </a:solidFill>
                          <a:effectLst/>
                        </a:rPr>
                        <a:t>3</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10</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23</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16</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8173178"/>
                  </a:ext>
                </a:extLst>
              </a:tr>
              <a:tr h="312095">
                <a:tc>
                  <a:txBody>
                    <a:bodyPr/>
                    <a:lstStyle/>
                    <a:p>
                      <a:pPr algn="ctr">
                        <a:lnSpc>
                          <a:spcPct val="150000"/>
                        </a:lnSpc>
                        <a:spcAft>
                          <a:spcPts val="800"/>
                        </a:spcAft>
                        <a:tabLst>
                          <a:tab pos="450215" algn="l"/>
                        </a:tabLst>
                      </a:pPr>
                      <a:r>
                        <a:rPr lang="en-IN" sz="1200" dirty="0">
                          <a:solidFill>
                            <a:schemeClr val="tx1"/>
                          </a:solidFill>
                          <a:effectLst/>
                        </a:rPr>
                        <a:t>9</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4</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7</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9624190"/>
                  </a:ext>
                </a:extLst>
              </a:tr>
              <a:tr h="304014">
                <a:tc>
                  <a:txBody>
                    <a:bodyPr/>
                    <a:lstStyle/>
                    <a:p>
                      <a:pPr algn="ctr">
                        <a:lnSpc>
                          <a:spcPct val="150000"/>
                        </a:lnSpc>
                        <a:spcAft>
                          <a:spcPts val="800"/>
                        </a:spcAft>
                        <a:tabLst>
                          <a:tab pos="450215" algn="l"/>
                        </a:tabLst>
                      </a:pPr>
                      <a:r>
                        <a:rPr lang="en-IN" sz="1200" dirty="0">
                          <a:solidFill>
                            <a:schemeClr val="tx1"/>
                          </a:solidFill>
                          <a:effectLst/>
                        </a:rPr>
                        <a:t>11</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9</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800"/>
                        </a:spcAft>
                        <a:tabLst>
                          <a:tab pos="450215" algn="l"/>
                        </a:tabLst>
                      </a:pPr>
                      <a:r>
                        <a:rPr lang="en-IN" sz="1200" b="1" dirty="0">
                          <a:solidFill>
                            <a:schemeClr val="tx1"/>
                          </a:solidFill>
                          <a:effectLst/>
                        </a:rPr>
                        <a:t>19</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18</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3399685"/>
                  </a:ext>
                </a:extLst>
              </a:tr>
              <a:tr h="304014">
                <a:tc>
                  <a:txBody>
                    <a:bodyPr/>
                    <a:lstStyle/>
                    <a:p>
                      <a:pPr algn="ctr">
                        <a:lnSpc>
                          <a:spcPct val="150000"/>
                        </a:lnSpc>
                        <a:spcAft>
                          <a:spcPts val="800"/>
                        </a:spcAft>
                        <a:tabLst>
                          <a:tab pos="450215" algn="l"/>
                        </a:tabLst>
                      </a:pPr>
                      <a:r>
                        <a:rPr lang="en-IN" sz="1200" dirty="0">
                          <a:solidFill>
                            <a:schemeClr val="tx1"/>
                          </a:solidFill>
                          <a:effectLst/>
                        </a:rPr>
                        <a:t>1</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17</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spcAft>
                          <a:spcPts val="800"/>
                        </a:spcAft>
                        <a:tabLst>
                          <a:tab pos="450215" algn="l"/>
                        </a:tabLst>
                      </a:pPr>
                      <a:r>
                        <a:rPr lang="en-IN" sz="1200" b="1" dirty="0">
                          <a:solidFill>
                            <a:schemeClr val="tx1"/>
                          </a:solidFill>
                          <a:effectLst/>
                        </a:rPr>
                        <a:t>25</a:t>
                      </a:r>
                      <a:endParaRPr lang="en-IN"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2178702"/>
                  </a:ext>
                </a:extLst>
              </a:tr>
            </a:tbl>
          </a:graphicData>
        </a:graphic>
      </p:graphicFrame>
      <p:graphicFrame>
        <p:nvGraphicFramePr>
          <p:cNvPr id="21" name="Table 18">
            <a:extLst>
              <a:ext uri="{FF2B5EF4-FFF2-40B4-BE49-F238E27FC236}">
                <a16:creationId xmlns:a16="http://schemas.microsoft.com/office/drawing/2014/main" id="{38AB7EEF-4F8A-8C14-9AC9-C98D8F57FBD3}"/>
              </a:ext>
            </a:extLst>
          </p:cNvPr>
          <p:cNvGraphicFramePr>
            <a:graphicFrameLocks noGrp="1"/>
          </p:cNvGraphicFramePr>
          <p:nvPr>
            <p:extLst>
              <p:ext uri="{D42A27DB-BD31-4B8C-83A1-F6EECF244321}">
                <p14:modId xmlns:p14="http://schemas.microsoft.com/office/powerpoint/2010/main" val="2470771613"/>
              </p:ext>
            </p:extLst>
          </p:nvPr>
        </p:nvGraphicFramePr>
        <p:xfrm>
          <a:off x="4076259" y="4187126"/>
          <a:ext cx="1656184" cy="1000014"/>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737775264"/>
                    </a:ext>
                  </a:extLst>
                </a:gridCol>
                <a:gridCol w="828092">
                  <a:extLst>
                    <a:ext uri="{9D8B030D-6E8A-4147-A177-3AD203B41FA5}">
                      <a16:colId xmlns:a16="http://schemas.microsoft.com/office/drawing/2014/main" val="2920916632"/>
                    </a:ext>
                  </a:extLst>
                </a:gridCol>
              </a:tblGrid>
              <a:tr h="500007">
                <a:tc>
                  <a:txBody>
                    <a:bodyPr/>
                    <a:lstStyle/>
                    <a:p>
                      <a:pPr algn="ctr"/>
                      <a:r>
                        <a:rPr lang="en-US" dirty="0"/>
                        <a:t> </a:t>
                      </a:r>
                      <a:r>
                        <a:rPr lang="en-US" dirty="0">
                          <a:solidFill>
                            <a:schemeClr val="tx1"/>
                          </a:solidFill>
                        </a:rPr>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 </a:t>
                      </a:r>
                      <a:r>
                        <a:rPr lang="en-US" dirty="0">
                          <a:solidFill>
                            <a:schemeClr val="tx1"/>
                          </a:solidFill>
                        </a:rPr>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5008764"/>
                  </a:ext>
                </a:extLst>
              </a:tr>
              <a:tr h="500007">
                <a:tc>
                  <a:txBody>
                    <a:bodyPr/>
                    <a:lstStyle/>
                    <a:p>
                      <a:pPr algn="ctr"/>
                      <a:r>
                        <a:rPr lang="en-US" b="1" dirty="0"/>
                        <a:t>1</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 1</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020910"/>
                  </a:ext>
                </a:extLst>
              </a:tr>
            </a:tbl>
          </a:graphicData>
        </a:graphic>
      </p:graphicFrame>
      <p:graphicFrame>
        <p:nvGraphicFramePr>
          <p:cNvPr id="22" name="Table 18">
            <a:extLst>
              <a:ext uri="{FF2B5EF4-FFF2-40B4-BE49-F238E27FC236}">
                <a16:creationId xmlns:a16="http://schemas.microsoft.com/office/drawing/2014/main" id="{2BB42AAE-7051-4A21-C2CF-84CCC9E16D42}"/>
              </a:ext>
            </a:extLst>
          </p:cNvPr>
          <p:cNvGraphicFramePr>
            <a:graphicFrameLocks noGrp="1"/>
          </p:cNvGraphicFramePr>
          <p:nvPr>
            <p:extLst>
              <p:ext uri="{D42A27DB-BD31-4B8C-83A1-F6EECF244321}">
                <p14:modId xmlns:p14="http://schemas.microsoft.com/office/powerpoint/2010/main" val="2431232777"/>
              </p:ext>
            </p:extLst>
          </p:nvPr>
        </p:nvGraphicFramePr>
        <p:xfrm>
          <a:off x="7003949" y="4254249"/>
          <a:ext cx="1656184" cy="865767"/>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737775264"/>
                    </a:ext>
                  </a:extLst>
                </a:gridCol>
                <a:gridCol w="864096">
                  <a:extLst>
                    <a:ext uri="{9D8B030D-6E8A-4147-A177-3AD203B41FA5}">
                      <a16:colId xmlns:a16="http://schemas.microsoft.com/office/drawing/2014/main" val="2920916632"/>
                    </a:ext>
                  </a:extLst>
                </a:gridCol>
              </a:tblGrid>
              <a:tr h="142327">
                <a:tc>
                  <a:txBody>
                    <a:bodyPr/>
                    <a:lstStyle/>
                    <a:p>
                      <a:pPr algn="ctr"/>
                      <a:r>
                        <a:rPr lang="en-US" dirty="0"/>
                        <a:t> </a:t>
                      </a:r>
                      <a:r>
                        <a:rPr lang="en-US" dirty="0">
                          <a:solidFill>
                            <a:schemeClr val="tx1"/>
                          </a:solidFill>
                        </a:rPr>
                        <a:t>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 </a:t>
                      </a:r>
                      <a:r>
                        <a:rPr lang="en-US" dirty="0">
                          <a:solidFill>
                            <a:schemeClr val="tx1"/>
                          </a:solidFill>
                        </a:rPr>
                        <a:t>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5008764"/>
                  </a:ext>
                </a:extLst>
              </a:tr>
              <a:tr h="500007">
                <a:tc>
                  <a:txBody>
                    <a:bodyPr/>
                    <a:lstStyle/>
                    <a:p>
                      <a:pPr algn="ctr"/>
                      <a:r>
                        <a:rPr lang="en-US" b="1" dirty="0"/>
                        <a:t>23</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79</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020910"/>
                  </a:ext>
                </a:extLst>
              </a:tr>
            </a:tbl>
          </a:graphicData>
        </a:graphic>
      </p:graphicFrame>
      <p:cxnSp>
        <p:nvCxnSpPr>
          <p:cNvPr id="23" name="Straight Arrow Connector 22">
            <a:extLst>
              <a:ext uri="{FF2B5EF4-FFF2-40B4-BE49-F238E27FC236}">
                <a16:creationId xmlns:a16="http://schemas.microsoft.com/office/drawing/2014/main" id="{91D100DC-9CD6-48FE-D564-A3E5B318F17A}"/>
              </a:ext>
            </a:extLst>
          </p:cNvPr>
          <p:cNvCxnSpPr>
            <a:cxnSpLocks/>
            <a:endCxn id="21" idx="1"/>
          </p:cNvCxnSpPr>
          <p:nvPr/>
        </p:nvCxnSpPr>
        <p:spPr>
          <a:xfrm>
            <a:off x="2735796" y="4687133"/>
            <a:ext cx="13404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D0E1C43-7173-4840-CC65-0CDFB649B036}"/>
              </a:ext>
            </a:extLst>
          </p:cNvPr>
          <p:cNvCxnSpPr>
            <a:cxnSpLocks/>
            <a:stCxn id="21" idx="3"/>
            <a:endCxn id="22" idx="1"/>
          </p:cNvCxnSpPr>
          <p:nvPr/>
        </p:nvCxnSpPr>
        <p:spPr>
          <a:xfrm flipV="1">
            <a:off x="5732443" y="4687132"/>
            <a:ext cx="127150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2">
            <a:extLst>
              <a:ext uri="{FF2B5EF4-FFF2-40B4-BE49-F238E27FC236}">
                <a16:creationId xmlns:a16="http://schemas.microsoft.com/office/drawing/2014/main" id="{6B11E2A8-CF77-6A4C-1E53-189FD8035DD1}"/>
              </a:ext>
            </a:extLst>
          </p:cNvPr>
          <p:cNvSpPr txBox="1">
            <a:spLocks noChangeArrowheads="1"/>
          </p:cNvSpPr>
          <p:nvPr/>
        </p:nvSpPr>
        <p:spPr bwMode="auto">
          <a:xfrm>
            <a:off x="3556722" y="1514943"/>
            <a:ext cx="1446331" cy="312420"/>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Cambria" panose="02040503050406030204" pitchFamily="18" charset="0"/>
                <a:ea typeface="Cambria" panose="02040503050406030204" pitchFamily="18" charset="0"/>
                <a:cs typeface="Times New Roman" panose="02020603050405020304" pitchFamily="18" charset="0"/>
              </a:rPr>
              <a:t>Max Pooling</a:t>
            </a: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8" name="Text Box 2">
            <a:extLst>
              <a:ext uri="{FF2B5EF4-FFF2-40B4-BE49-F238E27FC236}">
                <a16:creationId xmlns:a16="http://schemas.microsoft.com/office/drawing/2014/main" id="{A12B956F-B30B-6619-6B27-013432CE0F64}"/>
              </a:ext>
            </a:extLst>
          </p:cNvPr>
          <p:cNvSpPr txBox="1">
            <a:spLocks noChangeArrowheads="1"/>
          </p:cNvSpPr>
          <p:nvPr/>
        </p:nvSpPr>
        <p:spPr bwMode="auto">
          <a:xfrm>
            <a:off x="2873012" y="4272475"/>
            <a:ext cx="1134988" cy="239797"/>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IN" dirty="0">
                <a:effectLst/>
                <a:latin typeface="Cambria" panose="02040503050406030204" pitchFamily="18" charset="0"/>
                <a:ea typeface="Cambria" panose="02040503050406030204" pitchFamily="18" charset="0"/>
                <a:cs typeface="Times New Roman" panose="02020603050405020304" pitchFamily="18" charset="0"/>
              </a:rPr>
              <a:t>Stride-2</a:t>
            </a:r>
          </a:p>
        </p:txBody>
      </p:sp>
      <p:sp>
        <p:nvSpPr>
          <p:cNvPr id="29" name="TextBox 28">
            <a:extLst>
              <a:ext uri="{FF2B5EF4-FFF2-40B4-BE49-F238E27FC236}">
                <a16:creationId xmlns:a16="http://schemas.microsoft.com/office/drawing/2014/main" id="{B3E85092-40E5-8D58-5EFA-72EA2F91E088}"/>
              </a:ext>
            </a:extLst>
          </p:cNvPr>
          <p:cNvSpPr txBox="1"/>
          <p:nvPr/>
        </p:nvSpPr>
        <p:spPr>
          <a:xfrm>
            <a:off x="2424336" y="6183996"/>
            <a:ext cx="4752528"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5. </a:t>
            </a:r>
            <a:r>
              <a:rPr lang="en-IN" sz="1800" b="1" dirty="0">
                <a:effectLst/>
                <a:latin typeface="Cambria" panose="02040503050406030204" pitchFamily="18" charset="0"/>
                <a:ea typeface="Cambria" panose="02040503050406030204" pitchFamily="18" charset="0"/>
              </a:rPr>
              <a:t>Convolution for the feature maps</a:t>
            </a:r>
            <a:endParaRPr lang="en-IN" b="1" dirty="0">
              <a:latin typeface="Cambria" panose="02040503050406030204" pitchFamily="18" charset="0"/>
              <a:ea typeface="Cambria" panose="02040503050406030204" pitchFamily="18" charset="0"/>
            </a:endParaRPr>
          </a:p>
        </p:txBody>
      </p:sp>
      <p:sp>
        <p:nvSpPr>
          <p:cNvPr id="17" name="Text Box 2">
            <a:extLst>
              <a:ext uri="{FF2B5EF4-FFF2-40B4-BE49-F238E27FC236}">
                <a16:creationId xmlns:a16="http://schemas.microsoft.com/office/drawing/2014/main" id="{3430212B-1C79-D616-D4E7-9A603581ED90}"/>
              </a:ext>
            </a:extLst>
          </p:cNvPr>
          <p:cNvSpPr txBox="1">
            <a:spLocks noChangeArrowheads="1"/>
          </p:cNvSpPr>
          <p:nvPr/>
        </p:nvSpPr>
        <p:spPr bwMode="auto">
          <a:xfrm>
            <a:off x="1976822" y="2850036"/>
            <a:ext cx="896190" cy="43323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4 X 4</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4" name="Text Box 2">
            <a:extLst>
              <a:ext uri="{FF2B5EF4-FFF2-40B4-BE49-F238E27FC236}">
                <a16:creationId xmlns:a16="http://schemas.microsoft.com/office/drawing/2014/main" id="{03DFD3D4-03B8-3BFC-A39A-DAF32FAD95C7}"/>
              </a:ext>
            </a:extLst>
          </p:cNvPr>
          <p:cNvSpPr txBox="1">
            <a:spLocks noChangeArrowheads="1"/>
          </p:cNvSpPr>
          <p:nvPr/>
        </p:nvSpPr>
        <p:spPr bwMode="auto">
          <a:xfrm>
            <a:off x="6053338" y="2761980"/>
            <a:ext cx="896190" cy="43323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2 X </a:t>
            </a:r>
            <a:r>
              <a:rPr lang="en-IN" dirty="0">
                <a:latin typeface="Times New Roman" panose="02020603050405020304" pitchFamily="18" charset="0"/>
                <a:ea typeface="Calibri" panose="020F0502020204030204" pitchFamily="34" charset="0"/>
                <a:cs typeface="Times New Roman" panose="02020603050405020304" pitchFamily="18" charset="0"/>
              </a:rPr>
              <a:t>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26" name="Text Box 2">
            <a:extLst>
              <a:ext uri="{FF2B5EF4-FFF2-40B4-BE49-F238E27FC236}">
                <a16:creationId xmlns:a16="http://schemas.microsoft.com/office/drawing/2014/main" id="{C2B89F2C-87AC-2D65-2B4A-F6DF743C9E83}"/>
              </a:ext>
            </a:extLst>
          </p:cNvPr>
          <p:cNvSpPr txBox="1">
            <a:spLocks noChangeArrowheads="1"/>
          </p:cNvSpPr>
          <p:nvPr/>
        </p:nvSpPr>
        <p:spPr bwMode="auto">
          <a:xfrm>
            <a:off x="4539906" y="5252336"/>
            <a:ext cx="896190" cy="43323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2 X </a:t>
            </a:r>
            <a:r>
              <a:rPr lang="en-IN" dirty="0">
                <a:latin typeface="Times New Roman" panose="02020603050405020304" pitchFamily="18" charset="0"/>
                <a:ea typeface="Calibri" panose="020F0502020204030204" pitchFamily="34" charset="0"/>
                <a:cs typeface="Times New Roman" panose="02020603050405020304" pitchFamily="18" charset="0"/>
              </a:rPr>
              <a:t>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0" name="Text Box 2">
            <a:extLst>
              <a:ext uri="{FF2B5EF4-FFF2-40B4-BE49-F238E27FC236}">
                <a16:creationId xmlns:a16="http://schemas.microsoft.com/office/drawing/2014/main" id="{F479E159-5C38-00AF-B9FB-095A46E9C212}"/>
              </a:ext>
            </a:extLst>
          </p:cNvPr>
          <p:cNvSpPr txBox="1">
            <a:spLocks noChangeArrowheads="1"/>
          </p:cNvSpPr>
          <p:nvPr/>
        </p:nvSpPr>
        <p:spPr bwMode="auto">
          <a:xfrm>
            <a:off x="7383946" y="5252336"/>
            <a:ext cx="896190" cy="43323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2 X </a:t>
            </a:r>
            <a:r>
              <a:rPr lang="en-IN" dirty="0">
                <a:latin typeface="Times New Roman" panose="02020603050405020304" pitchFamily="18" charset="0"/>
                <a:ea typeface="Calibri" panose="020F0502020204030204" pitchFamily="34" charset="0"/>
                <a:cs typeface="Times New Roman" panose="02020603050405020304" pitchFamily="18" charset="0"/>
              </a:rPr>
              <a:t>2</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1" name="Text Box 2">
            <a:extLst>
              <a:ext uri="{FF2B5EF4-FFF2-40B4-BE49-F238E27FC236}">
                <a16:creationId xmlns:a16="http://schemas.microsoft.com/office/drawing/2014/main" id="{9B8EABB2-F3C2-F43E-B84F-3F2DA90344B4}"/>
              </a:ext>
            </a:extLst>
          </p:cNvPr>
          <p:cNvSpPr txBox="1">
            <a:spLocks noChangeArrowheads="1"/>
          </p:cNvSpPr>
          <p:nvPr/>
        </p:nvSpPr>
        <p:spPr bwMode="auto">
          <a:xfrm>
            <a:off x="1528146" y="5355092"/>
            <a:ext cx="896190" cy="43323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just">
              <a:lnSpc>
                <a:spcPct val="150000"/>
              </a:lnSpc>
              <a:spcAft>
                <a:spcPts val="800"/>
              </a:spcAft>
              <a:tabLst>
                <a:tab pos="450215" algn="l"/>
              </a:tabLst>
            </a:pPr>
            <a:r>
              <a:rPr lang="en-IN" dirty="0">
                <a:effectLst/>
                <a:latin typeface="Times New Roman" panose="02020603050405020304" pitchFamily="18" charset="0"/>
                <a:ea typeface="Calibri" panose="020F0502020204030204" pitchFamily="34" charset="0"/>
                <a:cs typeface="Times New Roman" panose="02020603050405020304" pitchFamily="18" charset="0"/>
              </a:rPr>
              <a:t>4 X 4</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32" name="Text Box 2">
            <a:extLst>
              <a:ext uri="{FF2B5EF4-FFF2-40B4-BE49-F238E27FC236}">
                <a16:creationId xmlns:a16="http://schemas.microsoft.com/office/drawing/2014/main" id="{7345840B-3E78-8903-D38A-BAE459168A76}"/>
              </a:ext>
            </a:extLst>
          </p:cNvPr>
          <p:cNvSpPr txBox="1">
            <a:spLocks noChangeArrowheads="1"/>
          </p:cNvSpPr>
          <p:nvPr/>
        </p:nvSpPr>
        <p:spPr bwMode="auto">
          <a:xfrm>
            <a:off x="3853013" y="2401962"/>
            <a:ext cx="1134988" cy="239797"/>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nSpc>
                <a:spcPct val="107000"/>
              </a:lnSpc>
              <a:spcAft>
                <a:spcPts val="800"/>
              </a:spcAft>
            </a:pPr>
            <a:r>
              <a:rPr lang="en-IN" dirty="0">
                <a:effectLst/>
                <a:latin typeface="Cambria" panose="02040503050406030204" pitchFamily="18" charset="0"/>
                <a:ea typeface="Cambria" panose="02040503050406030204" pitchFamily="18" charset="0"/>
                <a:cs typeface="Times New Roman" panose="02020603050405020304" pitchFamily="18" charset="0"/>
              </a:rPr>
              <a:t>Stride-2</a:t>
            </a:r>
          </a:p>
        </p:txBody>
      </p:sp>
    </p:spTree>
    <p:extLst>
      <p:ext uri="{BB962C8B-B14F-4D97-AF65-F5344CB8AC3E}">
        <p14:creationId xmlns:p14="http://schemas.microsoft.com/office/powerpoint/2010/main" val="264160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31405-C707-9574-0EFC-5A60821EB255}"/>
              </a:ext>
            </a:extLst>
          </p:cNvPr>
          <p:cNvSpPr>
            <a:spLocks noGrp="1"/>
          </p:cNvSpPr>
          <p:nvPr>
            <p:ph idx="1"/>
          </p:nvPr>
        </p:nvSpPr>
        <p:spPr>
          <a:xfrm>
            <a:off x="457200" y="731838"/>
            <a:ext cx="8686800" cy="6126162"/>
          </a:xfrm>
        </p:spPr>
        <p:txBody>
          <a:bodyPr/>
          <a:lstStyle/>
          <a:p>
            <a:pPr marL="0" indent="0">
              <a:lnSpc>
                <a:spcPct val="150000"/>
              </a:lnSpc>
              <a:spcBef>
                <a:spcPts val="200"/>
              </a:spcBef>
              <a:buNone/>
            </a:pPr>
            <a:r>
              <a:rPr lang="en-IN"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INPUT TO THE NETWORK</a:t>
            </a:r>
            <a:endParaRPr lang="en-IN"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Bef>
                <a:spcPts val="200"/>
              </a:spcBef>
            </a:pPr>
            <a:r>
              <a:rPr lang="en-IN" sz="1800" dirty="0">
                <a:effectLst/>
                <a:latin typeface="Cambria" panose="02040503050406030204" pitchFamily="18" charset="0"/>
                <a:ea typeface="Cambria" panose="02040503050406030204" pitchFamily="18" charset="0"/>
                <a:cs typeface="Times New Roman" panose="02020603050405020304" pitchFamily="18" charset="0"/>
              </a:rPr>
              <a:t>YOLO V3 detects objects on images, video (both live and recorded), so the input to the YOLO V3 network is batches of images. These batch of images are generally of the form (n , </a:t>
            </a:r>
            <a:r>
              <a:rPr lang="en-IN" sz="1800" dirty="0" err="1">
                <a:effectLst/>
                <a:latin typeface="Cambria" panose="02040503050406030204" pitchFamily="18" charset="0"/>
                <a:ea typeface="Cambria" panose="02040503050406030204" pitchFamily="18" charset="0"/>
                <a:cs typeface="Times New Roman" panose="02020603050405020304" pitchFamily="18" charset="0"/>
              </a:rPr>
              <a:t>Wt</a:t>
            </a:r>
            <a:r>
              <a:rPr lang="en-IN" sz="1800" dirty="0">
                <a:effectLst/>
                <a:latin typeface="Cambria" panose="02040503050406030204" pitchFamily="18" charset="0"/>
                <a:ea typeface="Cambria" panose="02040503050406030204" pitchFamily="18" charset="0"/>
                <a:cs typeface="Times New Roman" panose="02020603050405020304" pitchFamily="18" charset="0"/>
              </a:rPr>
              <a:t> , </a:t>
            </a:r>
            <a:r>
              <a:rPr lang="en-IN" sz="1800" dirty="0" err="1">
                <a:effectLst/>
                <a:latin typeface="Cambria" panose="02040503050406030204" pitchFamily="18" charset="0"/>
                <a:ea typeface="Cambria" panose="02040503050406030204" pitchFamily="18" charset="0"/>
                <a:cs typeface="Times New Roman" panose="02020603050405020304" pitchFamily="18" charset="0"/>
              </a:rPr>
              <a:t>Ht</a:t>
            </a:r>
            <a:r>
              <a:rPr lang="en-IN" sz="1800" dirty="0">
                <a:effectLst/>
                <a:latin typeface="Cambria" panose="02040503050406030204" pitchFamily="18" charset="0"/>
                <a:ea typeface="Cambria" panose="02040503050406030204" pitchFamily="18" charset="0"/>
                <a:cs typeface="Times New Roman" panose="02020603050405020304" pitchFamily="18" charset="0"/>
              </a:rPr>
              <a:t> , 3) where n represents the number of images, </a:t>
            </a:r>
            <a:r>
              <a:rPr lang="en-IN" sz="1800" dirty="0" err="1">
                <a:effectLst/>
                <a:latin typeface="Cambria" panose="02040503050406030204" pitchFamily="18" charset="0"/>
                <a:ea typeface="Cambria" panose="02040503050406030204" pitchFamily="18" charset="0"/>
                <a:cs typeface="Times New Roman" panose="02020603050405020304" pitchFamily="18" charset="0"/>
              </a:rPr>
              <a:t>Wt</a:t>
            </a:r>
            <a:r>
              <a:rPr lang="en-IN" sz="1800" dirty="0">
                <a:effectLst/>
                <a:latin typeface="Cambria" panose="02040503050406030204" pitchFamily="18" charset="0"/>
                <a:ea typeface="Cambria" panose="02040503050406030204" pitchFamily="18" charset="0"/>
                <a:cs typeface="Times New Roman" panose="02020603050405020304" pitchFamily="18" charset="0"/>
              </a:rPr>
              <a:t> represents width of image, </a:t>
            </a:r>
            <a:r>
              <a:rPr lang="en-IN" sz="1800" dirty="0" err="1">
                <a:effectLst/>
                <a:latin typeface="Cambria" panose="02040503050406030204" pitchFamily="18" charset="0"/>
                <a:ea typeface="Cambria" panose="02040503050406030204" pitchFamily="18" charset="0"/>
                <a:cs typeface="Times New Roman" panose="02020603050405020304" pitchFamily="18" charset="0"/>
              </a:rPr>
              <a:t>Ht</a:t>
            </a:r>
            <a:r>
              <a:rPr lang="en-IN" sz="1800" dirty="0">
                <a:effectLst/>
                <a:latin typeface="Cambria" panose="02040503050406030204" pitchFamily="18" charset="0"/>
                <a:ea typeface="Cambria" panose="02040503050406030204" pitchFamily="18" charset="0"/>
                <a:cs typeface="Times New Roman" panose="02020603050405020304" pitchFamily="18" charset="0"/>
              </a:rPr>
              <a:t> represents the height of image, 3 represents for number of channels  (RGB -Red, Green, Yellow).</a:t>
            </a:r>
          </a:p>
          <a:p>
            <a:pPr algn="just">
              <a:lnSpc>
                <a:spcPct val="150000"/>
              </a:lnSpc>
              <a:spcBef>
                <a:spcPts val="1200"/>
              </a:spcBef>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 Height and Width can be changed but must be divisible by 32. The very Height and Width are sometimes considered to be input to the network. A few combinations for height and width are (416 X 416), (608 X 608), (832 X 832), (1024 X 1024). </a:t>
            </a:r>
          </a:p>
          <a:p>
            <a:pPr algn="just">
              <a:lnSpc>
                <a:spcPct val="150000"/>
              </a:lnSpc>
              <a:spcBef>
                <a:spcPts val="1200"/>
              </a:spcBef>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With the increment of resolution of input images, model’s accuracy after training can be increased. Images can be of any size when fed to the network, there is no need to resize them as they will automatically get resized to the network. </a:t>
            </a:r>
          </a:p>
          <a:p>
            <a:pPr marL="0" indent="0">
              <a:buNone/>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ECCF61C4-F78A-DBB4-047B-B2151202EDDF}"/>
              </a:ext>
            </a:extLst>
          </p:cNvPr>
          <p:cNvSpPr>
            <a:spLocks noGrp="1"/>
          </p:cNvSpPr>
          <p:nvPr>
            <p:ph type="sldNum" sz="quarter" idx="12"/>
          </p:nvPr>
        </p:nvSpPr>
        <p:spPr/>
        <p:txBody>
          <a:bodyPr/>
          <a:lstStyle/>
          <a:p>
            <a:pPr>
              <a:defRPr/>
            </a:pPr>
            <a:fld id="{51EDAF45-A1ED-443F-B7DC-99AC8969684E}" type="slidenum">
              <a:rPr lang="en-US" smtClean="0"/>
              <a:pPr>
                <a:defRPr/>
              </a:pPr>
              <a:t>14</a:t>
            </a:fld>
            <a:endParaRPr lang="en-US" dirty="0"/>
          </a:p>
        </p:txBody>
      </p:sp>
      <p:sp>
        <p:nvSpPr>
          <p:cNvPr id="5" name="Title 1">
            <a:extLst>
              <a:ext uri="{FF2B5EF4-FFF2-40B4-BE49-F238E27FC236}">
                <a16:creationId xmlns:a16="http://schemas.microsoft.com/office/drawing/2014/main" id="{0EE2C046-9B7B-836E-E250-505E330C39D5}"/>
              </a:ext>
            </a:extLst>
          </p:cNvPr>
          <p:cNvSpPr>
            <a:spLocks noGrp="1"/>
          </p:cNvSpPr>
          <p:nvPr>
            <p:ph type="title"/>
          </p:nvPr>
        </p:nvSpPr>
        <p:spPr>
          <a:xfrm>
            <a:off x="0" y="-47134"/>
            <a:ext cx="9144000" cy="731837"/>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7914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BD135-DFF1-9F5B-5797-00C5FC584644}"/>
              </a:ext>
            </a:extLst>
          </p:cNvPr>
          <p:cNvSpPr>
            <a:spLocks noGrp="1"/>
          </p:cNvSpPr>
          <p:nvPr>
            <p:ph idx="1"/>
          </p:nvPr>
        </p:nvSpPr>
        <p:spPr>
          <a:xfrm>
            <a:off x="395536" y="731838"/>
            <a:ext cx="8748464" cy="6126162"/>
          </a:xfrm>
        </p:spPr>
        <p:txBody>
          <a:bodyPr/>
          <a:lstStyle/>
          <a:p>
            <a:pPr marL="0" indent="0" algn="just">
              <a:lnSpc>
                <a:spcPct val="150000"/>
              </a:lnSpc>
              <a:spcAft>
                <a:spcPts val="800"/>
              </a:spcAft>
              <a:buNone/>
              <a:tabLst>
                <a:tab pos="450215" algn="l"/>
              </a:tabLst>
            </a:pPr>
            <a:r>
              <a:rPr lang="en-IN" sz="1800" b="1" dirty="0">
                <a:solidFill>
                  <a:srgbClr val="FF0000"/>
                </a:solidFill>
                <a:effectLst/>
                <a:latin typeface="Cambria" panose="02040503050406030204" pitchFamily="18" charset="0"/>
                <a:ea typeface="Cambria" panose="02040503050406030204" pitchFamily="18" charset="0"/>
              </a:rPr>
              <a:t>DETECTION AT 3 SCALES</a:t>
            </a:r>
          </a:p>
          <a:p>
            <a:pPr marL="0" indent="0" algn="just">
              <a:lnSpc>
                <a:spcPct val="150000"/>
              </a:lnSpc>
              <a:spcAft>
                <a:spcPts val="800"/>
              </a:spcAft>
              <a:buNone/>
              <a:tabLst>
                <a:tab pos="450215" algn="l"/>
              </a:tabLst>
            </a:pPr>
            <a:endParaRPr lang="en-IN" sz="1800" dirty="0">
              <a:solidFill>
                <a:srgbClr val="FF000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C1E57FDE-5595-FEAC-D6BE-14D8DC008479}"/>
              </a:ext>
            </a:extLst>
          </p:cNvPr>
          <p:cNvSpPr>
            <a:spLocks noGrp="1"/>
          </p:cNvSpPr>
          <p:nvPr>
            <p:ph type="sldNum" sz="quarter" idx="12"/>
          </p:nvPr>
        </p:nvSpPr>
        <p:spPr/>
        <p:txBody>
          <a:bodyPr/>
          <a:lstStyle/>
          <a:p>
            <a:pPr>
              <a:defRPr/>
            </a:pPr>
            <a:fld id="{51EDAF45-A1ED-443F-B7DC-99AC8969684E}" type="slidenum">
              <a:rPr lang="en-US" smtClean="0"/>
              <a:pPr>
                <a:defRPr/>
              </a:pPr>
              <a:t>15</a:t>
            </a:fld>
            <a:endParaRPr lang="en-US" dirty="0"/>
          </a:p>
        </p:txBody>
      </p:sp>
      <p:sp>
        <p:nvSpPr>
          <p:cNvPr id="5" name="Title 1">
            <a:extLst>
              <a:ext uri="{FF2B5EF4-FFF2-40B4-BE49-F238E27FC236}">
                <a16:creationId xmlns:a16="http://schemas.microsoft.com/office/drawing/2014/main" id="{179ADA0B-0553-DB46-9920-5C73C7845A8A}"/>
              </a:ext>
            </a:extLst>
          </p:cNvPr>
          <p:cNvSpPr>
            <a:spLocks noGrp="1"/>
          </p:cNvSpPr>
          <p:nvPr>
            <p:ph type="title"/>
          </p:nvPr>
        </p:nvSpPr>
        <p:spPr>
          <a:xfrm>
            <a:off x="0" y="0"/>
            <a:ext cx="9144000" cy="731837"/>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B4942420-CBDD-B530-EA95-D0F9E9DA5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915" y="1377416"/>
            <a:ext cx="2520281" cy="1476575"/>
          </a:xfrm>
          <a:prstGeom prst="rect">
            <a:avLst/>
          </a:prstGeom>
        </p:spPr>
      </p:pic>
      <p:pic>
        <p:nvPicPr>
          <p:cNvPr id="8" name="Picture 7">
            <a:extLst>
              <a:ext uri="{FF2B5EF4-FFF2-40B4-BE49-F238E27FC236}">
                <a16:creationId xmlns:a16="http://schemas.microsoft.com/office/drawing/2014/main" id="{0A83A01F-8190-E63F-1B33-2BCAE7CAD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396" y="4365104"/>
            <a:ext cx="853440" cy="720090"/>
          </a:xfrm>
          <a:prstGeom prst="rect">
            <a:avLst/>
          </a:prstGeom>
        </p:spPr>
      </p:pic>
      <p:pic>
        <p:nvPicPr>
          <p:cNvPr id="9" name="Picture 8">
            <a:extLst>
              <a:ext uri="{FF2B5EF4-FFF2-40B4-BE49-F238E27FC236}">
                <a16:creationId xmlns:a16="http://schemas.microsoft.com/office/drawing/2014/main" id="{198D40D1-DD41-93E8-2316-0BEC9EC5A2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0970" y="4039680"/>
            <a:ext cx="1242060" cy="1048385"/>
          </a:xfrm>
          <a:prstGeom prst="rect">
            <a:avLst/>
          </a:prstGeom>
        </p:spPr>
      </p:pic>
      <p:pic>
        <p:nvPicPr>
          <p:cNvPr id="10" name="Picture 9">
            <a:extLst>
              <a:ext uri="{FF2B5EF4-FFF2-40B4-BE49-F238E27FC236}">
                <a16:creationId xmlns:a16="http://schemas.microsoft.com/office/drawing/2014/main" id="{CA9D19B1-1D62-DA49-8BAC-E4F99E2B5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3664064"/>
            <a:ext cx="1683385" cy="1421130"/>
          </a:xfrm>
          <a:prstGeom prst="rect">
            <a:avLst/>
          </a:prstGeom>
        </p:spPr>
      </p:pic>
      <p:cxnSp>
        <p:nvCxnSpPr>
          <p:cNvPr id="11" name="Straight Arrow Connector 10">
            <a:extLst>
              <a:ext uri="{FF2B5EF4-FFF2-40B4-BE49-F238E27FC236}">
                <a16:creationId xmlns:a16="http://schemas.microsoft.com/office/drawing/2014/main" id="{F7D62772-D010-F332-0E54-531673B42B18}"/>
              </a:ext>
            </a:extLst>
          </p:cNvPr>
          <p:cNvCxnSpPr>
            <a:cxnSpLocks/>
          </p:cNvCxnSpPr>
          <p:nvPr/>
        </p:nvCxnSpPr>
        <p:spPr bwMode="auto">
          <a:xfrm flipH="1">
            <a:off x="1930836" y="2853991"/>
            <a:ext cx="1411079" cy="1511113"/>
          </a:xfrm>
          <a:prstGeom prst="straightConnector1">
            <a:avLst/>
          </a:prstGeom>
          <a:solidFill>
            <a:srgbClr val="333399"/>
          </a:solidFill>
          <a:ln w="38100" cap="flat" cmpd="tri" algn="ctr">
            <a:solidFill>
              <a:schemeClr val="tx1"/>
            </a:solidFill>
            <a:prstDash val="sysDot"/>
            <a:round/>
            <a:headEnd type="none" w="med" len="med"/>
            <a:tailEnd type="triangle"/>
          </a:ln>
          <a:effectLst/>
        </p:spPr>
      </p:cxnSp>
      <p:cxnSp>
        <p:nvCxnSpPr>
          <p:cNvPr id="13" name="Straight Arrow Connector 12">
            <a:extLst>
              <a:ext uri="{FF2B5EF4-FFF2-40B4-BE49-F238E27FC236}">
                <a16:creationId xmlns:a16="http://schemas.microsoft.com/office/drawing/2014/main" id="{443355D8-6E83-174B-4CDB-8321075980FC}"/>
              </a:ext>
            </a:extLst>
          </p:cNvPr>
          <p:cNvCxnSpPr>
            <a:cxnSpLocks/>
            <a:endCxn id="9" idx="0"/>
          </p:cNvCxnSpPr>
          <p:nvPr/>
        </p:nvCxnSpPr>
        <p:spPr bwMode="auto">
          <a:xfrm flipH="1">
            <a:off x="4572000" y="2880609"/>
            <a:ext cx="30056" cy="1159071"/>
          </a:xfrm>
          <a:prstGeom prst="straightConnector1">
            <a:avLst/>
          </a:prstGeom>
          <a:solidFill>
            <a:srgbClr val="333399"/>
          </a:solidFill>
          <a:ln w="38100" cap="flat" cmpd="tri" algn="ctr">
            <a:solidFill>
              <a:schemeClr val="tx1"/>
            </a:solidFill>
            <a:prstDash val="sysDot"/>
            <a:round/>
            <a:headEnd type="none" w="med" len="med"/>
            <a:tailEnd type="triangle"/>
          </a:ln>
          <a:effectLst/>
        </p:spPr>
      </p:cxnSp>
      <p:cxnSp>
        <p:nvCxnSpPr>
          <p:cNvPr id="15" name="Straight Arrow Connector 14">
            <a:extLst>
              <a:ext uri="{FF2B5EF4-FFF2-40B4-BE49-F238E27FC236}">
                <a16:creationId xmlns:a16="http://schemas.microsoft.com/office/drawing/2014/main" id="{D788395C-1C24-6477-5DA4-61D2FF7C75FD}"/>
              </a:ext>
            </a:extLst>
          </p:cNvPr>
          <p:cNvCxnSpPr>
            <a:cxnSpLocks/>
          </p:cNvCxnSpPr>
          <p:nvPr/>
        </p:nvCxnSpPr>
        <p:spPr bwMode="auto">
          <a:xfrm>
            <a:off x="6046874" y="2862417"/>
            <a:ext cx="1192126" cy="801647"/>
          </a:xfrm>
          <a:prstGeom prst="straightConnector1">
            <a:avLst/>
          </a:prstGeom>
          <a:solidFill>
            <a:srgbClr val="333399"/>
          </a:solidFill>
          <a:ln w="38100" cap="flat" cmpd="tri" algn="ctr">
            <a:solidFill>
              <a:schemeClr val="tx1"/>
            </a:solidFill>
            <a:prstDash val="sysDot"/>
            <a:round/>
            <a:headEnd type="none" w="med" len="med"/>
            <a:tailEnd type="triangle"/>
          </a:ln>
          <a:effectLst/>
        </p:spPr>
      </p:cxnSp>
      <p:sp>
        <p:nvSpPr>
          <p:cNvPr id="19" name="TextBox 18">
            <a:extLst>
              <a:ext uri="{FF2B5EF4-FFF2-40B4-BE49-F238E27FC236}">
                <a16:creationId xmlns:a16="http://schemas.microsoft.com/office/drawing/2014/main" id="{5A81D984-3BBD-377C-541F-8C0F9AEDBB3E}"/>
              </a:ext>
            </a:extLst>
          </p:cNvPr>
          <p:cNvSpPr txBox="1"/>
          <p:nvPr/>
        </p:nvSpPr>
        <p:spPr>
          <a:xfrm>
            <a:off x="1077396" y="2877491"/>
            <a:ext cx="8066604" cy="767711"/>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Stride-32                                               Stride-16                                          Stride-8</a:t>
            </a: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Layer-82                                                Layer-94                                           Layer-106</a:t>
            </a:r>
          </a:p>
        </p:txBody>
      </p:sp>
      <p:sp>
        <p:nvSpPr>
          <p:cNvPr id="21" name="TextBox 20">
            <a:extLst>
              <a:ext uri="{FF2B5EF4-FFF2-40B4-BE49-F238E27FC236}">
                <a16:creationId xmlns:a16="http://schemas.microsoft.com/office/drawing/2014/main" id="{35C5E559-9CA5-68EC-CAF9-6B9CEC991EFC}"/>
              </a:ext>
            </a:extLst>
          </p:cNvPr>
          <p:cNvSpPr txBox="1"/>
          <p:nvPr/>
        </p:nvSpPr>
        <p:spPr>
          <a:xfrm>
            <a:off x="1077396" y="5125737"/>
            <a:ext cx="8066604" cy="368755"/>
          </a:xfrm>
          <a:prstGeom prst="rect">
            <a:avLst/>
          </a:prstGeom>
          <a:noFill/>
        </p:spPr>
        <p:txBody>
          <a:bodyPr wrap="square">
            <a:spAutoFit/>
          </a:bodyPr>
          <a:lstStyle/>
          <a:p>
            <a:pPr>
              <a:lnSpc>
                <a:spcPct val="107000"/>
              </a:lnSpc>
              <a:spcAft>
                <a:spcPts val="800"/>
              </a:spcAft>
              <a:tabLst>
                <a:tab pos="45021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13 X 13                                        26 X 26                                                  52 X 52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084A78A0-166E-DA77-7122-3B14B4796434}"/>
              </a:ext>
            </a:extLst>
          </p:cNvPr>
          <p:cNvSpPr txBox="1"/>
          <p:nvPr/>
        </p:nvSpPr>
        <p:spPr>
          <a:xfrm>
            <a:off x="2123728" y="5726881"/>
            <a:ext cx="5832647"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6. </a:t>
            </a:r>
            <a:r>
              <a:rPr lang="en-IN" sz="1800" b="1" dirty="0">
                <a:effectLst/>
                <a:latin typeface="Cambria" panose="02040503050406030204" pitchFamily="18" charset="0"/>
                <a:ea typeface="Cambria" panose="02040503050406030204" pitchFamily="18" charset="0"/>
              </a:rPr>
              <a:t>Down-sampling of network image at 3 scales</a:t>
            </a:r>
            <a:endParaRPr lang="en-IN" b="1" dirty="0">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2C11F283-D16B-FA56-3CA6-AF78C977C995}"/>
              </a:ext>
            </a:extLst>
          </p:cNvPr>
          <p:cNvSpPr txBox="1"/>
          <p:nvPr/>
        </p:nvSpPr>
        <p:spPr>
          <a:xfrm>
            <a:off x="2123728" y="897278"/>
            <a:ext cx="4586140" cy="458074"/>
          </a:xfrm>
          <a:prstGeom prst="rect">
            <a:avLst/>
          </a:prstGeom>
          <a:noFill/>
        </p:spPr>
        <p:txBody>
          <a:bodyPr wrap="square">
            <a:spAutoFit/>
          </a:bodyPr>
          <a:lstStyle/>
          <a:p>
            <a:pPr algn="ctr">
              <a:lnSpc>
                <a:spcPct val="150000"/>
              </a:lnSpc>
              <a:spcAft>
                <a:spcPts val="800"/>
              </a:spcAft>
              <a:tabLst>
                <a:tab pos="45021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416 X 416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692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79024-6EA5-4915-4989-67AAD24DF383}"/>
              </a:ext>
            </a:extLst>
          </p:cNvPr>
          <p:cNvSpPr>
            <a:spLocks noGrp="1"/>
          </p:cNvSpPr>
          <p:nvPr>
            <p:ph idx="1"/>
          </p:nvPr>
        </p:nvSpPr>
        <p:spPr>
          <a:xfrm>
            <a:off x="395536" y="692696"/>
            <a:ext cx="8748464" cy="6021288"/>
          </a:xfrm>
        </p:spPr>
        <p:txBody>
          <a:bodyPr/>
          <a:lstStyle/>
          <a:p>
            <a:pPr marL="0" indent="0">
              <a:buNone/>
            </a:pPr>
            <a:r>
              <a:rPr lang="en-IN" sz="1800" b="1" dirty="0">
                <a:solidFill>
                  <a:srgbClr val="FF0000"/>
                </a:solidFill>
                <a:effectLst/>
                <a:latin typeface="Cambria" panose="02040503050406030204" pitchFamily="18" charset="0"/>
                <a:ea typeface="Cambria" panose="02040503050406030204" pitchFamily="18" charset="0"/>
              </a:rPr>
              <a:t>DETECTION KERNELS – GRID CELLS – ANCHOR BOXES</a:t>
            </a:r>
          </a:p>
          <a:p>
            <a:pPr marL="0" indent="0">
              <a:buNone/>
            </a:pPr>
            <a:endParaRPr lang="en-IN" sz="1800" b="1" dirty="0">
              <a:solidFill>
                <a:srgbClr val="FF0000"/>
              </a:solidFill>
              <a:effectLst/>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D9FEFF84-4C63-DEB1-B66E-540A70CDD895}"/>
              </a:ext>
            </a:extLst>
          </p:cNvPr>
          <p:cNvSpPr>
            <a:spLocks noGrp="1"/>
          </p:cNvSpPr>
          <p:nvPr>
            <p:ph type="sldNum" sz="quarter" idx="12"/>
          </p:nvPr>
        </p:nvSpPr>
        <p:spPr/>
        <p:txBody>
          <a:bodyPr/>
          <a:lstStyle/>
          <a:p>
            <a:pPr>
              <a:defRPr/>
            </a:pPr>
            <a:fld id="{51EDAF45-A1ED-443F-B7DC-99AC8969684E}" type="slidenum">
              <a:rPr lang="en-US" smtClean="0"/>
              <a:pPr>
                <a:defRPr/>
              </a:pPr>
              <a:t>16</a:t>
            </a:fld>
            <a:endParaRPr lang="en-US" dirty="0"/>
          </a:p>
        </p:txBody>
      </p:sp>
      <p:sp>
        <p:nvSpPr>
          <p:cNvPr id="5" name="Title 1">
            <a:extLst>
              <a:ext uri="{FF2B5EF4-FFF2-40B4-BE49-F238E27FC236}">
                <a16:creationId xmlns:a16="http://schemas.microsoft.com/office/drawing/2014/main" id="{A8E2185F-3B4F-0EAF-74D9-3D0A02D18B79}"/>
              </a:ext>
            </a:extLst>
          </p:cNvPr>
          <p:cNvSpPr>
            <a:spLocks noGrp="1"/>
          </p:cNvSpPr>
          <p:nvPr>
            <p:ph type="title"/>
          </p:nvPr>
        </p:nvSpPr>
        <p:spPr>
          <a:xfrm>
            <a:off x="0" y="-3303"/>
            <a:ext cx="9144000" cy="735140"/>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8D3E050E-CF98-613B-D6F4-13CC68AC9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322" y="1117441"/>
            <a:ext cx="1240326" cy="1080120"/>
          </a:xfrm>
          <a:prstGeom prst="rect">
            <a:avLst/>
          </a:prstGeom>
        </p:spPr>
      </p:pic>
      <p:pic>
        <p:nvPicPr>
          <p:cNvPr id="7" name="Picture 6">
            <a:extLst>
              <a:ext uri="{FF2B5EF4-FFF2-40B4-BE49-F238E27FC236}">
                <a16:creationId xmlns:a16="http://schemas.microsoft.com/office/drawing/2014/main" id="{83D5D97D-7349-916F-3320-5F9D27ACB8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1391" y="1154701"/>
            <a:ext cx="1240326" cy="1019843"/>
          </a:xfrm>
          <a:prstGeom prst="rect">
            <a:avLst/>
          </a:prstGeom>
        </p:spPr>
      </p:pic>
      <p:pic>
        <p:nvPicPr>
          <p:cNvPr id="8" name="Picture 7">
            <a:extLst>
              <a:ext uri="{FF2B5EF4-FFF2-40B4-BE49-F238E27FC236}">
                <a16:creationId xmlns:a16="http://schemas.microsoft.com/office/drawing/2014/main" id="{29B88391-C3AE-E43F-A734-598F97D5A9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6304" y="1178472"/>
            <a:ext cx="1221291" cy="1019844"/>
          </a:xfrm>
          <a:prstGeom prst="rect">
            <a:avLst/>
          </a:prstGeom>
        </p:spPr>
      </p:pic>
      <p:sp>
        <p:nvSpPr>
          <p:cNvPr id="9" name="Arrow: Right 8">
            <a:extLst>
              <a:ext uri="{FF2B5EF4-FFF2-40B4-BE49-F238E27FC236}">
                <a16:creationId xmlns:a16="http://schemas.microsoft.com/office/drawing/2014/main" id="{F83A4139-1F75-E9C7-67F1-20260A6818A3}"/>
              </a:ext>
            </a:extLst>
          </p:cNvPr>
          <p:cNvSpPr/>
          <p:nvPr/>
        </p:nvSpPr>
        <p:spPr>
          <a:xfrm>
            <a:off x="2198596" y="1544378"/>
            <a:ext cx="1201002" cy="28803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Arrow: Right 9">
            <a:extLst>
              <a:ext uri="{FF2B5EF4-FFF2-40B4-BE49-F238E27FC236}">
                <a16:creationId xmlns:a16="http://schemas.microsoft.com/office/drawing/2014/main" id="{D5AE0A50-7780-1AAA-C3FE-311395E0237D}"/>
              </a:ext>
            </a:extLst>
          </p:cNvPr>
          <p:cNvSpPr/>
          <p:nvPr/>
        </p:nvSpPr>
        <p:spPr>
          <a:xfrm>
            <a:off x="5183509" y="1571850"/>
            <a:ext cx="1201002" cy="28803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Arrow: Right 10">
            <a:extLst>
              <a:ext uri="{FF2B5EF4-FFF2-40B4-BE49-F238E27FC236}">
                <a16:creationId xmlns:a16="http://schemas.microsoft.com/office/drawing/2014/main" id="{B4BBF87C-EB45-DF05-CF23-183B63993C75}"/>
              </a:ext>
            </a:extLst>
          </p:cNvPr>
          <p:cNvSpPr/>
          <p:nvPr/>
        </p:nvSpPr>
        <p:spPr>
          <a:xfrm rot="5400000">
            <a:off x="3630885" y="2644842"/>
            <a:ext cx="1201002" cy="28803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Cube 14">
            <a:extLst>
              <a:ext uri="{FF2B5EF4-FFF2-40B4-BE49-F238E27FC236}">
                <a16:creationId xmlns:a16="http://schemas.microsoft.com/office/drawing/2014/main" id="{1E4FA5E3-6A4B-14FA-2B07-E5A76C2F3858}"/>
              </a:ext>
            </a:extLst>
          </p:cNvPr>
          <p:cNvSpPr/>
          <p:nvPr/>
        </p:nvSpPr>
        <p:spPr bwMode="auto">
          <a:xfrm>
            <a:off x="3132313" y="3437522"/>
            <a:ext cx="880444" cy="694585"/>
          </a:xfrm>
          <a:prstGeom prst="cub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IN"/>
          </a:p>
        </p:txBody>
      </p:sp>
      <p:sp>
        <p:nvSpPr>
          <p:cNvPr id="16" name="Cube 15">
            <a:extLst>
              <a:ext uri="{FF2B5EF4-FFF2-40B4-BE49-F238E27FC236}">
                <a16:creationId xmlns:a16="http://schemas.microsoft.com/office/drawing/2014/main" id="{21C18F58-400C-FD70-3961-2CE09CD145E3}"/>
              </a:ext>
            </a:extLst>
          </p:cNvPr>
          <p:cNvSpPr/>
          <p:nvPr/>
        </p:nvSpPr>
        <p:spPr bwMode="auto">
          <a:xfrm>
            <a:off x="3840297" y="3445236"/>
            <a:ext cx="804835" cy="694585"/>
          </a:xfrm>
          <a:prstGeom prst="cub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IN"/>
          </a:p>
        </p:txBody>
      </p:sp>
      <p:sp>
        <p:nvSpPr>
          <p:cNvPr id="17" name="Cube 16">
            <a:extLst>
              <a:ext uri="{FF2B5EF4-FFF2-40B4-BE49-F238E27FC236}">
                <a16:creationId xmlns:a16="http://schemas.microsoft.com/office/drawing/2014/main" id="{45B935E8-0AC3-9B5F-C1E4-AF1691D3B8AD}"/>
              </a:ext>
            </a:extLst>
          </p:cNvPr>
          <p:cNvSpPr/>
          <p:nvPr/>
        </p:nvSpPr>
        <p:spPr bwMode="auto">
          <a:xfrm>
            <a:off x="4470289" y="3443520"/>
            <a:ext cx="818321" cy="694585"/>
          </a:xfrm>
          <a:prstGeom prst="cub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IN"/>
          </a:p>
        </p:txBody>
      </p:sp>
      <p:sp>
        <p:nvSpPr>
          <p:cNvPr id="18" name="Text Box 2">
            <a:extLst>
              <a:ext uri="{FF2B5EF4-FFF2-40B4-BE49-F238E27FC236}">
                <a16:creationId xmlns:a16="http://schemas.microsoft.com/office/drawing/2014/main" id="{4E51822C-E36F-98F8-92F8-F4F46DF5EC7D}"/>
              </a:ext>
            </a:extLst>
          </p:cNvPr>
          <p:cNvSpPr txBox="1">
            <a:spLocks noChangeArrowheads="1"/>
          </p:cNvSpPr>
          <p:nvPr/>
        </p:nvSpPr>
        <p:spPr bwMode="auto">
          <a:xfrm>
            <a:off x="3267005" y="3721487"/>
            <a:ext cx="495300" cy="259080"/>
          </a:xfrm>
          <a:prstGeom prst="rect">
            <a:avLst/>
          </a:prstGeom>
          <a:solidFill>
            <a:srgbClr val="FF0000"/>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BB1</a:t>
            </a:r>
          </a:p>
        </p:txBody>
      </p:sp>
      <p:sp>
        <p:nvSpPr>
          <p:cNvPr id="19" name="Text Box 2">
            <a:extLst>
              <a:ext uri="{FF2B5EF4-FFF2-40B4-BE49-F238E27FC236}">
                <a16:creationId xmlns:a16="http://schemas.microsoft.com/office/drawing/2014/main" id="{760DED29-7E02-634E-2619-877E8559BD29}"/>
              </a:ext>
            </a:extLst>
          </p:cNvPr>
          <p:cNvSpPr txBox="1">
            <a:spLocks noChangeArrowheads="1"/>
          </p:cNvSpPr>
          <p:nvPr/>
        </p:nvSpPr>
        <p:spPr bwMode="auto">
          <a:xfrm>
            <a:off x="3917414" y="3727864"/>
            <a:ext cx="495300" cy="259080"/>
          </a:xfrm>
          <a:prstGeom prst="rect">
            <a:avLst/>
          </a:prstGeom>
          <a:solidFill>
            <a:srgbClr val="FF0000"/>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BB2</a:t>
            </a:r>
          </a:p>
        </p:txBody>
      </p:sp>
      <p:sp>
        <p:nvSpPr>
          <p:cNvPr id="20" name="Text Box 2">
            <a:extLst>
              <a:ext uri="{FF2B5EF4-FFF2-40B4-BE49-F238E27FC236}">
                <a16:creationId xmlns:a16="http://schemas.microsoft.com/office/drawing/2014/main" id="{BEF70060-8339-2F6D-1A5D-3A5BB3DAEF5A}"/>
              </a:ext>
            </a:extLst>
          </p:cNvPr>
          <p:cNvSpPr txBox="1">
            <a:spLocks noChangeArrowheads="1"/>
          </p:cNvSpPr>
          <p:nvPr/>
        </p:nvSpPr>
        <p:spPr bwMode="auto">
          <a:xfrm>
            <a:off x="4522118" y="3703734"/>
            <a:ext cx="495300" cy="259080"/>
          </a:xfrm>
          <a:prstGeom prst="rect">
            <a:avLst/>
          </a:prstGeom>
          <a:solidFill>
            <a:srgbClr val="FF0000"/>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BB3</a:t>
            </a:r>
          </a:p>
        </p:txBody>
      </p:sp>
      <p:graphicFrame>
        <p:nvGraphicFramePr>
          <p:cNvPr id="21" name="Table 20">
            <a:extLst>
              <a:ext uri="{FF2B5EF4-FFF2-40B4-BE49-F238E27FC236}">
                <a16:creationId xmlns:a16="http://schemas.microsoft.com/office/drawing/2014/main" id="{B36D3898-8290-0F55-77A5-8C5DA77D2C1F}"/>
              </a:ext>
            </a:extLst>
          </p:cNvPr>
          <p:cNvGraphicFramePr>
            <a:graphicFrameLocks noGrp="1"/>
          </p:cNvGraphicFramePr>
          <p:nvPr>
            <p:extLst>
              <p:ext uri="{D42A27DB-BD31-4B8C-83A1-F6EECF244321}">
                <p14:modId xmlns:p14="http://schemas.microsoft.com/office/powerpoint/2010/main" val="3684332025"/>
              </p:ext>
            </p:extLst>
          </p:nvPr>
        </p:nvGraphicFramePr>
        <p:xfrm>
          <a:off x="1762812" y="5775873"/>
          <a:ext cx="5725160" cy="438153"/>
        </p:xfrm>
        <a:graphic>
          <a:graphicData uri="http://schemas.openxmlformats.org/drawingml/2006/table">
            <a:tbl>
              <a:tblPr firstRow="1" firstCol="1" bandRow="1">
                <a:tableStyleId>{5C22544A-7EE6-4342-B048-85BDC9FD1C3A}</a:tableStyleId>
              </a:tblPr>
              <a:tblGrid>
                <a:gridCol w="572135">
                  <a:extLst>
                    <a:ext uri="{9D8B030D-6E8A-4147-A177-3AD203B41FA5}">
                      <a16:colId xmlns:a16="http://schemas.microsoft.com/office/drawing/2014/main" val="1200869681"/>
                    </a:ext>
                  </a:extLst>
                </a:gridCol>
                <a:gridCol w="572135">
                  <a:extLst>
                    <a:ext uri="{9D8B030D-6E8A-4147-A177-3AD203B41FA5}">
                      <a16:colId xmlns:a16="http://schemas.microsoft.com/office/drawing/2014/main" val="1307726431"/>
                    </a:ext>
                  </a:extLst>
                </a:gridCol>
                <a:gridCol w="572135">
                  <a:extLst>
                    <a:ext uri="{9D8B030D-6E8A-4147-A177-3AD203B41FA5}">
                      <a16:colId xmlns:a16="http://schemas.microsoft.com/office/drawing/2014/main" val="1370007506"/>
                    </a:ext>
                  </a:extLst>
                </a:gridCol>
                <a:gridCol w="572135">
                  <a:extLst>
                    <a:ext uri="{9D8B030D-6E8A-4147-A177-3AD203B41FA5}">
                      <a16:colId xmlns:a16="http://schemas.microsoft.com/office/drawing/2014/main" val="2767458644"/>
                    </a:ext>
                  </a:extLst>
                </a:gridCol>
                <a:gridCol w="572770">
                  <a:extLst>
                    <a:ext uri="{9D8B030D-6E8A-4147-A177-3AD203B41FA5}">
                      <a16:colId xmlns:a16="http://schemas.microsoft.com/office/drawing/2014/main" val="1277374753"/>
                    </a:ext>
                  </a:extLst>
                </a:gridCol>
                <a:gridCol w="572770">
                  <a:extLst>
                    <a:ext uri="{9D8B030D-6E8A-4147-A177-3AD203B41FA5}">
                      <a16:colId xmlns:a16="http://schemas.microsoft.com/office/drawing/2014/main" val="2546650962"/>
                    </a:ext>
                  </a:extLst>
                </a:gridCol>
                <a:gridCol w="572770">
                  <a:extLst>
                    <a:ext uri="{9D8B030D-6E8A-4147-A177-3AD203B41FA5}">
                      <a16:colId xmlns:a16="http://schemas.microsoft.com/office/drawing/2014/main" val="919502952"/>
                    </a:ext>
                  </a:extLst>
                </a:gridCol>
                <a:gridCol w="572770">
                  <a:extLst>
                    <a:ext uri="{9D8B030D-6E8A-4147-A177-3AD203B41FA5}">
                      <a16:colId xmlns:a16="http://schemas.microsoft.com/office/drawing/2014/main" val="3639483905"/>
                    </a:ext>
                  </a:extLst>
                </a:gridCol>
                <a:gridCol w="572770">
                  <a:extLst>
                    <a:ext uri="{9D8B030D-6E8A-4147-A177-3AD203B41FA5}">
                      <a16:colId xmlns:a16="http://schemas.microsoft.com/office/drawing/2014/main" val="786637865"/>
                    </a:ext>
                  </a:extLst>
                </a:gridCol>
                <a:gridCol w="572770">
                  <a:extLst>
                    <a:ext uri="{9D8B030D-6E8A-4147-A177-3AD203B41FA5}">
                      <a16:colId xmlns:a16="http://schemas.microsoft.com/office/drawing/2014/main" val="1026393092"/>
                    </a:ext>
                  </a:extLst>
                </a:gridCol>
              </a:tblGrid>
              <a:tr h="438153">
                <a:tc>
                  <a:txBody>
                    <a:bodyPr/>
                    <a:lstStyle/>
                    <a:p>
                      <a:pPr algn="ctr">
                        <a:lnSpc>
                          <a:spcPct val="150000"/>
                        </a:lnSpc>
                        <a:spcAft>
                          <a:spcPts val="800"/>
                        </a:spcAft>
                        <a:tabLst>
                          <a:tab pos="450215" algn="l"/>
                        </a:tabLst>
                      </a:pPr>
                      <a:r>
                        <a:rPr lang="en-IN" sz="1200" dirty="0" err="1">
                          <a:solidFill>
                            <a:schemeClr val="tx1"/>
                          </a:solidFill>
                          <a:effectLst/>
                        </a:rPr>
                        <a:t>t</a:t>
                      </a:r>
                      <a:r>
                        <a:rPr lang="en-IN" sz="1200" baseline="-25000" dirty="0" err="1">
                          <a:solidFill>
                            <a:schemeClr val="tx1"/>
                          </a:solidFill>
                          <a:effectLst/>
                        </a:rPr>
                        <a:t>x</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t</a:t>
                      </a:r>
                      <a:r>
                        <a:rPr lang="en-IN" sz="1200" baseline="-25000" dirty="0">
                          <a:solidFill>
                            <a:schemeClr val="tx1"/>
                          </a:solidFill>
                          <a:effectLst/>
                        </a:rPr>
                        <a:t>y</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err="1">
                          <a:solidFill>
                            <a:schemeClr val="tx1"/>
                          </a:solidFill>
                          <a:effectLst/>
                        </a:rPr>
                        <a:t>t</a:t>
                      </a:r>
                      <a:r>
                        <a:rPr lang="en-IN" sz="1200" baseline="-25000" dirty="0" err="1">
                          <a:solidFill>
                            <a:schemeClr val="tx1"/>
                          </a:solidFill>
                          <a:effectLst/>
                        </a:rPr>
                        <a:t>w</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err="1">
                          <a:solidFill>
                            <a:schemeClr val="tx1"/>
                          </a:solidFill>
                          <a:effectLst/>
                        </a:rPr>
                        <a:t>t</a:t>
                      </a:r>
                      <a:r>
                        <a:rPr lang="en-IN" sz="1200" baseline="-25000" dirty="0" err="1">
                          <a:solidFill>
                            <a:schemeClr val="tx1"/>
                          </a:solidFill>
                          <a:effectLst/>
                        </a:rPr>
                        <a:t>h</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p</a:t>
                      </a:r>
                      <a:r>
                        <a:rPr lang="en-IN" sz="1200" baseline="-25000" dirty="0">
                          <a:solidFill>
                            <a:schemeClr val="tx1"/>
                          </a:solidFill>
                          <a:effectLst/>
                        </a:rPr>
                        <a:t>0</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p</a:t>
                      </a:r>
                      <a:r>
                        <a:rPr lang="en-IN" sz="1200" baseline="-25000" dirty="0">
                          <a:solidFill>
                            <a:schemeClr val="tx1"/>
                          </a:solidFill>
                          <a:effectLst/>
                        </a:rPr>
                        <a:t>1</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p</a:t>
                      </a:r>
                      <a:r>
                        <a:rPr lang="en-IN" sz="1200" baseline="-25000" dirty="0">
                          <a:solidFill>
                            <a:schemeClr val="tx1"/>
                          </a:solidFill>
                          <a:effectLst/>
                        </a:rPr>
                        <a:t>2</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p</a:t>
                      </a:r>
                      <a:r>
                        <a:rPr lang="en-IN" sz="1200" baseline="-25000" dirty="0">
                          <a:solidFill>
                            <a:schemeClr val="tx1"/>
                          </a:solidFill>
                          <a:effectLst/>
                        </a:rPr>
                        <a:t>3</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tabLst>
                          <a:tab pos="450215" algn="l"/>
                        </a:tabLst>
                      </a:pPr>
                      <a:r>
                        <a:rPr lang="en-IN" sz="1200" dirty="0">
                          <a:solidFill>
                            <a:schemeClr val="tx1"/>
                          </a:solidFill>
                          <a:effectLst/>
                        </a:rPr>
                        <a:t>p</a:t>
                      </a:r>
                      <a:r>
                        <a:rPr lang="en-IN" sz="1200" baseline="-25000" dirty="0">
                          <a:solidFill>
                            <a:schemeClr val="tx1"/>
                          </a:solidFill>
                          <a:effectLst/>
                        </a:rPr>
                        <a:t>c</a:t>
                      </a:r>
                      <a:endParaRPr lang="en-IN"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6660209"/>
                  </a:ext>
                </a:extLst>
              </a:tr>
            </a:tbl>
          </a:graphicData>
        </a:graphic>
      </p:graphicFrame>
      <p:cxnSp>
        <p:nvCxnSpPr>
          <p:cNvPr id="22" name="Straight Arrow Connector 21">
            <a:extLst>
              <a:ext uri="{FF2B5EF4-FFF2-40B4-BE49-F238E27FC236}">
                <a16:creationId xmlns:a16="http://schemas.microsoft.com/office/drawing/2014/main" id="{8BE336AC-22D2-D318-E75A-C693F687B45B}"/>
              </a:ext>
            </a:extLst>
          </p:cNvPr>
          <p:cNvCxnSpPr>
            <a:cxnSpLocks/>
          </p:cNvCxnSpPr>
          <p:nvPr/>
        </p:nvCxnSpPr>
        <p:spPr>
          <a:xfrm flipH="1">
            <a:off x="1762812" y="4160836"/>
            <a:ext cx="1369501" cy="1612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35D783-3422-E74F-E589-596168E04966}"/>
              </a:ext>
            </a:extLst>
          </p:cNvPr>
          <p:cNvCxnSpPr>
            <a:cxnSpLocks/>
          </p:cNvCxnSpPr>
          <p:nvPr/>
        </p:nvCxnSpPr>
        <p:spPr>
          <a:xfrm flipH="1">
            <a:off x="4028149" y="4243753"/>
            <a:ext cx="59221" cy="152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80DB20-2B12-3F88-70B6-95EF2E848473}"/>
              </a:ext>
            </a:extLst>
          </p:cNvPr>
          <p:cNvCxnSpPr>
            <a:cxnSpLocks/>
          </p:cNvCxnSpPr>
          <p:nvPr/>
        </p:nvCxnSpPr>
        <p:spPr>
          <a:xfrm>
            <a:off x="5158864" y="4178125"/>
            <a:ext cx="2329108" cy="1574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BA61B5-24F1-1CF8-FA42-B38521E1E31B}"/>
              </a:ext>
            </a:extLst>
          </p:cNvPr>
          <p:cNvCxnSpPr>
            <a:cxnSpLocks/>
          </p:cNvCxnSpPr>
          <p:nvPr/>
        </p:nvCxnSpPr>
        <p:spPr>
          <a:xfrm>
            <a:off x="3132313" y="4243753"/>
            <a:ext cx="198757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EED625F-9F7B-C713-03E5-DFE26E8807FC}"/>
              </a:ext>
            </a:extLst>
          </p:cNvPr>
          <p:cNvCxnSpPr>
            <a:cxnSpLocks/>
          </p:cNvCxnSpPr>
          <p:nvPr/>
        </p:nvCxnSpPr>
        <p:spPr>
          <a:xfrm>
            <a:off x="5399882" y="3384066"/>
            <a:ext cx="18648" cy="6085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A93F49-AA70-B802-38E7-A571EE31907C}"/>
              </a:ext>
            </a:extLst>
          </p:cNvPr>
          <p:cNvCxnSpPr>
            <a:cxnSpLocks/>
          </p:cNvCxnSpPr>
          <p:nvPr/>
        </p:nvCxnSpPr>
        <p:spPr>
          <a:xfrm flipH="1">
            <a:off x="3028139" y="3374851"/>
            <a:ext cx="232486" cy="2191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 Box 2">
            <a:extLst>
              <a:ext uri="{FF2B5EF4-FFF2-40B4-BE49-F238E27FC236}">
                <a16:creationId xmlns:a16="http://schemas.microsoft.com/office/drawing/2014/main" id="{7BCEC3A5-4236-6119-785A-C33EF5B40DCF}"/>
              </a:ext>
            </a:extLst>
          </p:cNvPr>
          <p:cNvSpPr txBox="1">
            <a:spLocks noChangeArrowheads="1"/>
          </p:cNvSpPr>
          <p:nvPr/>
        </p:nvSpPr>
        <p:spPr bwMode="auto">
          <a:xfrm>
            <a:off x="3448148" y="4285195"/>
            <a:ext cx="541020" cy="259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255</a:t>
            </a:r>
          </a:p>
        </p:txBody>
      </p:sp>
      <p:sp>
        <p:nvSpPr>
          <p:cNvPr id="45" name="Text Box 2">
            <a:extLst>
              <a:ext uri="{FF2B5EF4-FFF2-40B4-BE49-F238E27FC236}">
                <a16:creationId xmlns:a16="http://schemas.microsoft.com/office/drawing/2014/main" id="{9E468468-4D1D-4D3D-808D-0DCDB6D860A7}"/>
              </a:ext>
            </a:extLst>
          </p:cNvPr>
          <p:cNvSpPr txBox="1">
            <a:spLocks noChangeArrowheads="1"/>
          </p:cNvSpPr>
          <p:nvPr/>
        </p:nvSpPr>
        <p:spPr bwMode="auto">
          <a:xfrm>
            <a:off x="2915097" y="3279642"/>
            <a:ext cx="247151" cy="21914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6" name="Text Box 2">
            <a:extLst>
              <a:ext uri="{FF2B5EF4-FFF2-40B4-BE49-F238E27FC236}">
                <a16:creationId xmlns:a16="http://schemas.microsoft.com/office/drawing/2014/main" id="{35FAD843-505C-F105-05B3-E369A04A647F}"/>
              </a:ext>
            </a:extLst>
          </p:cNvPr>
          <p:cNvSpPr txBox="1">
            <a:spLocks noChangeArrowheads="1"/>
          </p:cNvSpPr>
          <p:nvPr/>
        </p:nvSpPr>
        <p:spPr bwMode="auto">
          <a:xfrm>
            <a:off x="5521325" y="3524807"/>
            <a:ext cx="325642" cy="28803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59157451-9B47-84A7-405E-697578CD9AD4}"/>
              </a:ext>
            </a:extLst>
          </p:cNvPr>
          <p:cNvSpPr txBox="1"/>
          <p:nvPr/>
        </p:nvSpPr>
        <p:spPr>
          <a:xfrm>
            <a:off x="1810363" y="6258575"/>
            <a:ext cx="5857981" cy="646331"/>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7. </a:t>
            </a:r>
            <a:r>
              <a:rPr lang="en-IN" sz="1800" b="1" dirty="0">
                <a:effectLst/>
                <a:latin typeface="Cambria" panose="02040503050406030204" pitchFamily="18" charset="0"/>
                <a:ea typeface="Cambria" panose="02040503050406030204" pitchFamily="18" charset="0"/>
                <a:cs typeface="Times New Roman" panose="02020603050405020304" pitchFamily="18" charset="0"/>
              </a:rPr>
              <a:t> Attributes detection using anchors</a:t>
            </a:r>
            <a:endParaRPr lang="en-IN"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b="1" dirty="0">
              <a:latin typeface="Cambria" panose="02040503050406030204" pitchFamily="18" charset="0"/>
              <a:ea typeface="Cambria" panose="02040503050406030204" pitchFamily="18" charset="0"/>
            </a:endParaRPr>
          </a:p>
        </p:txBody>
      </p:sp>
      <p:sp>
        <p:nvSpPr>
          <p:cNvPr id="28" name="TextBox 27">
            <a:extLst>
              <a:ext uri="{FF2B5EF4-FFF2-40B4-BE49-F238E27FC236}">
                <a16:creationId xmlns:a16="http://schemas.microsoft.com/office/drawing/2014/main" id="{4BA28FAE-F1B9-D48B-F736-AB16E6D942C5}"/>
              </a:ext>
            </a:extLst>
          </p:cNvPr>
          <p:cNvSpPr txBox="1"/>
          <p:nvPr/>
        </p:nvSpPr>
        <p:spPr>
          <a:xfrm>
            <a:off x="-180529" y="2159522"/>
            <a:ext cx="3095625" cy="458074"/>
          </a:xfrm>
          <a:prstGeom prst="rect">
            <a:avLst/>
          </a:prstGeom>
          <a:noFill/>
        </p:spPr>
        <p:txBody>
          <a:bodyPr wrap="square">
            <a:spAutoFit/>
          </a:bodyPr>
          <a:lstStyle/>
          <a:p>
            <a:pPr algn="ctr">
              <a:lnSpc>
                <a:spcPct val="150000"/>
              </a:lnSpc>
              <a:spcAft>
                <a:spcPts val="800"/>
              </a:spcAft>
              <a:tabLst>
                <a:tab pos="45021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416 X 416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311536B8-6B2F-BE19-3842-0F9C175BA8B8}"/>
              </a:ext>
            </a:extLst>
          </p:cNvPr>
          <p:cNvSpPr txBox="1"/>
          <p:nvPr/>
        </p:nvSpPr>
        <p:spPr>
          <a:xfrm>
            <a:off x="5551380" y="2186877"/>
            <a:ext cx="3095625" cy="458074"/>
          </a:xfrm>
          <a:prstGeom prst="rect">
            <a:avLst/>
          </a:prstGeom>
          <a:noFill/>
        </p:spPr>
        <p:txBody>
          <a:bodyPr wrap="square">
            <a:spAutoFit/>
          </a:bodyPr>
          <a:lstStyle/>
          <a:p>
            <a:pPr algn="ctr">
              <a:lnSpc>
                <a:spcPct val="150000"/>
              </a:lnSpc>
              <a:spcAft>
                <a:spcPts val="800"/>
              </a:spcAft>
              <a:tabLst>
                <a:tab pos="450215" algn="l"/>
              </a:tabLst>
            </a:pPr>
            <a:r>
              <a:rPr lang="en-US" dirty="0">
                <a:latin typeface="Times New Roman" panose="02020603050405020304" pitchFamily="18" charset="0"/>
                <a:ea typeface="Calibri" panose="020F0502020204030204" pitchFamily="34" charset="0"/>
                <a:cs typeface="Times New Roman" panose="02020603050405020304" pitchFamily="18" charset="0"/>
              </a:rPr>
              <a:t>13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 </a:t>
            </a:r>
            <a:r>
              <a:rPr lang="en-US" dirty="0">
                <a:latin typeface="Times New Roman" panose="02020603050405020304" pitchFamily="18" charset="0"/>
                <a:ea typeface="Calibri" panose="020F0502020204030204" pitchFamily="34" charset="0"/>
                <a:cs typeface="Times New Roman" panose="02020603050405020304" pitchFamily="18" charset="0"/>
              </a:rPr>
              <a:t>13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521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002F5A-0C85-C4D7-8516-1FB86518CF0C}"/>
              </a:ext>
            </a:extLst>
          </p:cNvPr>
          <p:cNvSpPr>
            <a:spLocks noGrp="1"/>
          </p:cNvSpPr>
          <p:nvPr>
            <p:ph type="sldNum" sz="quarter" idx="12"/>
          </p:nvPr>
        </p:nvSpPr>
        <p:spPr/>
        <p:txBody>
          <a:bodyPr/>
          <a:lstStyle/>
          <a:p>
            <a:pPr>
              <a:defRPr/>
            </a:pPr>
            <a:fld id="{51EDAF45-A1ED-443F-B7DC-99AC8969684E}" type="slidenum">
              <a:rPr lang="en-US" smtClean="0"/>
              <a:pPr>
                <a:defRPr/>
              </a:pPr>
              <a:t>17</a:t>
            </a:fld>
            <a:endParaRPr lang="en-US" dirty="0"/>
          </a:p>
        </p:txBody>
      </p:sp>
      <p:sp>
        <p:nvSpPr>
          <p:cNvPr id="5" name="Title 1">
            <a:extLst>
              <a:ext uri="{FF2B5EF4-FFF2-40B4-BE49-F238E27FC236}">
                <a16:creationId xmlns:a16="http://schemas.microsoft.com/office/drawing/2014/main" id="{AD74539B-8A80-748E-D391-87EF78166598}"/>
              </a:ext>
            </a:extLst>
          </p:cNvPr>
          <p:cNvSpPr>
            <a:spLocks noGrp="1"/>
          </p:cNvSpPr>
          <p:nvPr>
            <p:ph type="title"/>
          </p:nvPr>
        </p:nvSpPr>
        <p:spPr>
          <a:xfrm>
            <a:off x="0" y="-22156"/>
            <a:ext cx="9144000" cy="753993"/>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C85649F6-B297-42D2-8B1B-D15DB257C85C}"/>
                  </a:ext>
                </a:extLst>
              </p:cNvPr>
              <p:cNvSpPr>
                <a:spLocks noGrp="1"/>
              </p:cNvSpPr>
              <p:nvPr>
                <p:ph idx="1"/>
              </p:nvPr>
            </p:nvSpPr>
            <p:spPr>
              <a:xfrm>
                <a:off x="395536" y="731838"/>
                <a:ext cx="8748464" cy="6126162"/>
              </a:xfrm>
            </p:spPr>
            <p:txBody>
              <a:bodyPr/>
              <a:lstStyle/>
              <a:p>
                <a:pPr algn="just"/>
                <a:r>
                  <a:rPr lang="en-IN" sz="1800" dirty="0">
                    <a:effectLst/>
                    <a:latin typeface="Cambria" panose="02040503050406030204" pitchFamily="18" charset="0"/>
                    <a:ea typeface="Cambria" panose="02040503050406030204" pitchFamily="18" charset="0"/>
                  </a:rPr>
                  <a:t>here </a:t>
                </a:r>
                <a:r>
                  <a:rPr lang="en-IN" sz="1800" dirty="0" err="1">
                    <a:effectLst/>
                    <a:latin typeface="Cambria" panose="02040503050406030204" pitchFamily="18" charset="0"/>
                    <a:ea typeface="Cambria" panose="02040503050406030204" pitchFamily="18" charset="0"/>
                  </a:rPr>
                  <a:t>t</a:t>
                </a:r>
                <a:r>
                  <a:rPr lang="en-IN" sz="1800" baseline="-25000" dirty="0" err="1">
                    <a:effectLst/>
                    <a:latin typeface="Cambria" panose="02040503050406030204" pitchFamily="18" charset="0"/>
                    <a:ea typeface="Cambria" panose="02040503050406030204" pitchFamily="18" charset="0"/>
                  </a:rPr>
                  <a:t>x</a:t>
                </a:r>
                <a:r>
                  <a:rPr lang="en-IN" sz="1800" dirty="0">
                    <a:effectLst/>
                    <a:latin typeface="Cambria" panose="02040503050406030204" pitchFamily="18" charset="0"/>
                    <a:ea typeface="Cambria" panose="02040503050406030204" pitchFamily="18" charset="0"/>
                  </a:rPr>
                  <a:t>, t</a:t>
                </a:r>
                <a:r>
                  <a:rPr lang="en-IN" sz="1800" baseline="-25000" dirty="0">
                    <a:effectLst/>
                    <a:latin typeface="Cambria" panose="02040503050406030204" pitchFamily="18" charset="0"/>
                    <a:ea typeface="Cambria" panose="02040503050406030204" pitchFamily="18" charset="0"/>
                  </a:rPr>
                  <a:t>y </a:t>
                </a:r>
                <a:r>
                  <a:rPr lang="en-IN" sz="1800" dirty="0">
                    <a:effectLst/>
                    <a:latin typeface="Cambria" panose="02040503050406030204" pitchFamily="18" charset="0"/>
                    <a:ea typeface="Cambria" panose="02040503050406030204" pitchFamily="18" charset="0"/>
                  </a:rPr>
                  <a:t>are the central coordinates of the bounding boxes.</a:t>
                </a:r>
              </a:p>
              <a:p>
                <a:pPr algn="just"/>
                <a:r>
                  <a:rPr lang="en-IN" sz="1800" dirty="0" err="1">
                    <a:effectLst/>
                    <a:latin typeface="Cambria" panose="02040503050406030204" pitchFamily="18" charset="0"/>
                    <a:ea typeface="Cambria" panose="02040503050406030204" pitchFamily="18" charset="0"/>
                  </a:rPr>
                  <a:t>t</a:t>
                </a:r>
                <a:r>
                  <a:rPr lang="en-IN" sz="1800" baseline="-25000" dirty="0" err="1">
                    <a:effectLst/>
                    <a:latin typeface="Cambria" panose="02040503050406030204" pitchFamily="18" charset="0"/>
                    <a:ea typeface="Cambria" panose="02040503050406030204" pitchFamily="18" charset="0"/>
                  </a:rPr>
                  <a:t>w</a:t>
                </a:r>
                <a:r>
                  <a:rPr lang="en-IN" sz="1800" baseline="-25000" dirty="0">
                    <a:effectLst/>
                    <a:latin typeface="Cambria" panose="02040503050406030204" pitchFamily="18" charset="0"/>
                    <a:ea typeface="Cambria" panose="02040503050406030204" pitchFamily="18" charset="0"/>
                  </a:rPr>
                  <a:t>, </a:t>
                </a:r>
                <a:r>
                  <a:rPr lang="en-IN" sz="1800" dirty="0" err="1">
                    <a:effectLst/>
                    <a:latin typeface="Cambria" panose="02040503050406030204" pitchFamily="18" charset="0"/>
                    <a:ea typeface="Cambria" panose="02040503050406030204" pitchFamily="18" charset="0"/>
                  </a:rPr>
                  <a:t>t</a:t>
                </a:r>
                <a:r>
                  <a:rPr lang="en-IN" sz="1800" baseline="-25000" dirty="0" err="1">
                    <a:effectLst/>
                    <a:latin typeface="Cambria" panose="02040503050406030204" pitchFamily="18" charset="0"/>
                    <a:ea typeface="Cambria" panose="02040503050406030204" pitchFamily="18" charset="0"/>
                  </a:rPr>
                  <a:t>h</a:t>
                </a:r>
                <a:r>
                  <a:rPr lang="en-IN" sz="1800" baseline="-25000" dirty="0">
                    <a:effectLst/>
                    <a:latin typeface="Cambria" panose="02040503050406030204" pitchFamily="18" charset="0"/>
                    <a:ea typeface="Cambria" panose="02040503050406030204" pitchFamily="18" charset="0"/>
                  </a:rPr>
                  <a:t> </a:t>
                </a:r>
                <a:r>
                  <a:rPr lang="en-IN" sz="1800" dirty="0">
                    <a:effectLst/>
                    <a:latin typeface="Cambria" panose="02040503050406030204" pitchFamily="18" charset="0"/>
                    <a:ea typeface="Cambria" panose="02040503050406030204" pitchFamily="18" charset="0"/>
                  </a:rPr>
                  <a:t>are the width and height of the predicted bounding boxes.</a:t>
                </a:r>
                <a:r>
                  <a:rPr lang="en-IN" sz="1800" baseline="-25000" dirty="0">
                    <a:effectLst/>
                    <a:latin typeface="Cambria" panose="02040503050406030204" pitchFamily="18" charset="0"/>
                    <a:ea typeface="Cambria" panose="02040503050406030204" pitchFamily="18" charset="0"/>
                  </a:rPr>
                  <a:t> </a:t>
                </a:r>
                <a:endParaRPr lang="en-IN" sz="1800" baseline="-25000" dirty="0">
                  <a:latin typeface="Cambria" panose="02040503050406030204" pitchFamily="18" charset="0"/>
                  <a:ea typeface="Cambria" panose="02040503050406030204" pitchFamily="18" charset="0"/>
                </a:endParaRPr>
              </a:p>
              <a:p>
                <a:pPr algn="just"/>
                <a:r>
                  <a:rPr lang="en-IN" sz="1800" dirty="0">
                    <a:effectLst/>
                    <a:latin typeface="Cambria" panose="02040503050406030204" pitchFamily="18" charset="0"/>
                    <a:ea typeface="Cambria" panose="02040503050406030204" pitchFamily="18" charset="0"/>
                  </a:rPr>
                  <a:t>p</a:t>
                </a:r>
                <a:r>
                  <a:rPr lang="en-IN" sz="1800" baseline="-25000" dirty="0">
                    <a:effectLst/>
                    <a:latin typeface="Cambria" panose="02040503050406030204" pitchFamily="18" charset="0"/>
                    <a:ea typeface="Cambria" panose="02040503050406030204" pitchFamily="18" charset="0"/>
                  </a:rPr>
                  <a:t>1</a:t>
                </a:r>
                <a:r>
                  <a:rPr lang="en-IN" sz="1800" b="1" dirty="0">
                    <a:effectLst/>
                    <a:latin typeface="Cambria" panose="02040503050406030204" pitchFamily="18" charset="0"/>
                    <a:ea typeface="Cambria" panose="02040503050406030204" pitchFamily="18" charset="0"/>
                  </a:rPr>
                  <a:t>,</a:t>
                </a:r>
                <a:r>
                  <a:rPr lang="en-IN" sz="1800" dirty="0">
                    <a:effectLst/>
                    <a:latin typeface="Cambria" panose="02040503050406030204" pitchFamily="18" charset="0"/>
                    <a:ea typeface="Cambria" panose="02040503050406030204" pitchFamily="18" charset="0"/>
                  </a:rPr>
                  <a:t> p</a:t>
                </a:r>
                <a:r>
                  <a:rPr lang="en-IN" sz="1800" baseline="-25000" dirty="0">
                    <a:effectLst/>
                    <a:latin typeface="Cambria" panose="02040503050406030204" pitchFamily="18" charset="0"/>
                    <a:ea typeface="Cambria" panose="02040503050406030204" pitchFamily="18" charset="0"/>
                  </a:rPr>
                  <a:t>2</a:t>
                </a:r>
                <a:r>
                  <a:rPr lang="en-IN" sz="1800" dirty="0">
                    <a:effectLst/>
                    <a:latin typeface="Cambria" panose="02040503050406030204" pitchFamily="18" charset="0"/>
                    <a:ea typeface="Cambria" panose="02040503050406030204" pitchFamily="18" charset="0"/>
                  </a:rPr>
                  <a:t>, p</a:t>
                </a:r>
                <a:r>
                  <a:rPr lang="en-IN" sz="1800" baseline="-25000" dirty="0">
                    <a:effectLst/>
                    <a:latin typeface="Cambria" panose="02040503050406030204" pitchFamily="18" charset="0"/>
                    <a:ea typeface="Cambria" panose="02040503050406030204" pitchFamily="18" charset="0"/>
                  </a:rPr>
                  <a:t>3</a:t>
                </a:r>
                <a:r>
                  <a:rPr lang="en-IN" sz="1800" dirty="0">
                    <a:effectLst/>
                    <a:latin typeface="Cambria" panose="02040503050406030204" pitchFamily="18" charset="0"/>
                    <a:ea typeface="Cambria" panose="02040503050406030204" pitchFamily="18" charset="0"/>
                  </a:rPr>
                  <a:t>...p</a:t>
                </a:r>
                <a:r>
                  <a:rPr lang="en-IN" sz="1800" baseline="-25000" dirty="0">
                    <a:effectLst/>
                    <a:latin typeface="Cambria" panose="02040503050406030204" pitchFamily="18" charset="0"/>
                    <a:ea typeface="Cambria" panose="02040503050406030204" pitchFamily="18" charset="0"/>
                  </a:rPr>
                  <a:t>c</a:t>
                </a:r>
                <a:r>
                  <a:rPr lang="en-IN" sz="1800" dirty="0">
                    <a:effectLst/>
                    <a:latin typeface="Cambria" panose="02040503050406030204" pitchFamily="18" charset="0"/>
                    <a:ea typeface="Cambria" panose="02040503050406030204" pitchFamily="18" charset="0"/>
                  </a:rPr>
                  <a:t> are class confidences</a:t>
                </a:r>
                <a:endParaRPr lang="en-IN" sz="1800" baseline="-25000" dirty="0">
                  <a:effectLst/>
                  <a:latin typeface="Cambria" panose="02040503050406030204" pitchFamily="18" charset="0"/>
                  <a:ea typeface="Cambria" panose="02040503050406030204" pitchFamily="18" charset="0"/>
                </a:endParaRPr>
              </a:p>
              <a:p>
                <a:pPr algn="just"/>
                <a:r>
                  <a:rPr lang="en-IN" sz="1800" dirty="0">
                    <a:effectLst/>
                    <a:latin typeface="Cambria" panose="02040503050406030204" pitchFamily="18" charset="0"/>
                    <a:ea typeface="Cambria" panose="02040503050406030204" pitchFamily="18" charset="0"/>
                  </a:rPr>
                  <a:t>p</a:t>
                </a:r>
                <a:r>
                  <a:rPr lang="en-IN" sz="1800" baseline="-25000" dirty="0">
                    <a:effectLst/>
                    <a:latin typeface="Cambria" panose="02040503050406030204" pitchFamily="18" charset="0"/>
                    <a:ea typeface="Cambria" panose="02040503050406030204" pitchFamily="18" charset="0"/>
                  </a:rPr>
                  <a:t>0</a:t>
                </a:r>
                <a:r>
                  <a:rPr lang="en-IN" sz="1800" b="1" dirty="0">
                    <a:effectLst/>
                    <a:latin typeface="Cambria" panose="02040503050406030204" pitchFamily="18" charset="0"/>
                    <a:ea typeface="Cambria" panose="02040503050406030204" pitchFamily="18" charset="0"/>
                  </a:rPr>
                  <a:t>,</a:t>
                </a:r>
                <a:r>
                  <a:rPr lang="en-IN" sz="1800" dirty="0">
                    <a:effectLst/>
                    <a:latin typeface="Cambria" panose="02040503050406030204" pitchFamily="18" charset="0"/>
                    <a:ea typeface="Cambria" panose="02040503050406030204" pitchFamily="18" charset="0"/>
                  </a:rPr>
                  <a:t> is the objectness score</a:t>
                </a:r>
                <a:endParaRPr lang="en-IN" sz="1800" baseline="-25000" dirty="0">
                  <a:latin typeface="Cambria" panose="02040503050406030204" pitchFamily="18" charset="0"/>
                  <a:ea typeface="Cambria" panose="02040503050406030204" pitchFamily="18" charset="0"/>
                </a:endParaRPr>
              </a:p>
              <a:p>
                <a:pPr algn="just"/>
                <a:endParaRPr lang="en-IN" sz="1800" baseline="-25000" dirty="0">
                  <a:latin typeface="Cambria" panose="02040503050406030204" pitchFamily="18" charset="0"/>
                  <a:ea typeface="Cambria" panose="02040503050406030204" pitchFamily="18" charset="0"/>
                </a:endParaRPr>
              </a:p>
              <a:p>
                <a:pPr algn="just">
                  <a:lnSpc>
                    <a:spcPct val="150000"/>
                  </a:lnSpc>
                  <a:spcBef>
                    <a:spcPts val="1200"/>
                  </a:spcBef>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 To generate output, YOLO V3 employs a (1 X 1) detection kernel at each of the network's three distinct layers. (13 X 13), (26 X 26), and apply one-to-one convolution to the down-sampled input images (52 X 52). As a result, the resulting network output feature maps will have all of the special dimensions. The shape of detection kernel also has its depth that is calculated by following equation</a:t>
                </a:r>
              </a:p>
              <a:p>
                <a:pPr algn="just">
                  <a:lnSpc>
                    <a:spcPct val="150000"/>
                  </a:lnSpc>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           Depth of detection Kernel    =  </a:t>
                </a:r>
                <a14:m>
                  <m:oMath xmlns:m="http://schemas.openxmlformats.org/officeDocument/2006/math">
                    <m:r>
                      <a:rPr lang="en-IN" sz="1800" i="1">
                        <a:effectLst/>
                        <a:latin typeface="Cambria Math" panose="02040503050406030204" pitchFamily="18" charset="0"/>
                        <a:ea typeface="Calibri" panose="020F0502020204030204" pitchFamily="34" charset="0"/>
                        <a:cs typeface="Times New Roman" panose="02020603050405020304" pitchFamily="18" charset="0"/>
                      </a:rPr>
                      <m:t>𝑏</m:t>
                    </m:r>
                    <m:r>
                      <a:rPr lang="en-IN" sz="1800" i="1">
                        <a:effectLst/>
                        <a:latin typeface="Cambria Math" panose="02040503050406030204" pitchFamily="18" charset="0"/>
                        <a:ea typeface="Calibri" panose="020F0502020204030204" pitchFamily="34" charset="0"/>
                        <a:cs typeface="Times New Roman" panose="02020603050405020304" pitchFamily="18" charset="0"/>
                      </a:rPr>
                      <m:t>∗(5+</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𝑐</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effectLst/>
                    <a:latin typeface="Cambria" panose="02040503050406030204" pitchFamily="18" charset="0"/>
                    <a:ea typeface="Cambria" panose="02040503050406030204" pitchFamily="18" charset="0"/>
                    <a:cs typeface="Times New Roman" panose="02020603050405020304" pitchFamily="18" charset="0"/>
                  </a:rPr>
                  <a:t> pixels      </a:t>
                </a:r>
              </a:p>
              <a:p>
                <a:pPr marL="0" indent="0" algn="just">
                  <a:lnSpc>
                    <a:spcPct val="150000"/>
                  </a:lnSpc>
                  <a:spcAft>
                    <a:spcPts val="800"/>
                  </a:spcAft>
                  <a:buNone/>
                </a:pPr>
                <a:r>
                  <a:rPr lang="en-IN" sz="1800" dirty="0">
                    <a:effectLst/>
                    <a:latin typeface="Cambria" panose="02040503050406030204" pitchFamily="18" charset="0"/>
                    <a:ea typeface="Cambria" panose="02040503050406030204" pitchFamily="18" charset="0"/>
                    <a:cs typeface="Times New Roman" panose="02020603050405020304" pitchFamily="18" charset="0"/>
                  </a:rPr>
                  <a:t>	Where b=3 is the number of bounding boxes, c=80 (COCO Dataset) is the number of classes in the dataset.</a:t>
                </a:r>
                <a:endParaRPr lang="en-IN" sz="1800" dirty="0">
                  <a:latin typeface="Cambria" panose="02040503050406030204" pitchFamily="18" charset="0"/>
                  <a:ea typeface="Cambria" panose="02040503050406030204" pitchFamily="18" charset="0"/>
                </a:endParaRPr>
              </a:p>
            </p:txBody>
          </p:sp>
        </mc:Choice>
        <mc:Fallback xmlns="">
          <p:sp>
            <p:nvSpPr>
              <p:cNvPr id="11" name="Content Placeholder 10">
                <a:extLst>
                  <a:ext uri="{FF2B5EF4-FFF2-40B4-BE49-F238E27FC236}">
                    <a16:creationId xmlns:a16="http://schemas.microsoft.com/office/drawing/2014/main" id="{C85649F6-B297-42D2-8B1B-D15DB257C85C}"/>
                  </a:ext>
                </a:extLst>
              </p:cNvPr>
              <p:cNvSpPr>
                <a:spLocks noGrp="1" noRot="1" noChangeAspect="1" noMove="1" noResize="1" noEditPoints="1" noAdjustHandles="1" noChangeArrowheads="1" noChangeShapeType="1" noTextEdit="1"/>
              </p:cNvSpPr>
              <p:nvPr>
                <p:ph idx="1"/>
              </p:nvPr>
            </p:nvSpPr>
            <p:spPr>
              <a:xfrm>
                <a:off x="395536" y="731838"/>
                <a:ext cx="8748464" cy="6126162"/>
              </a:xfrm>
              <a:blipFill>
                <a:blip r:embed="rId2"/>
                <a:stretch>
                  <a:fillRect l="-627" t="-597" r="-557"/>
                </a:stretch>
              </a:blipFill>
            </p:spPr>
            <p:txBody>
              <a:bodyPr/>
              <a:lstStyle/>
              <a:p>
                <a:r>
                  <a:rPr lang="en-IN">
                    <a:noFill/>
                  </a:rPr>
                  <a:t> </a:t>
                </a:r>
              </a:p>
            </p:txBody>
          </p:sp>
        </mc:Fallback>
      </mc:AlternateContent>
    </p:spTree>
    <p:extLst>
      <p:ext uri="{BB962C8B-B14F-4D97-AF65-F5344CB8AC3E}">
        <p14:creationId xmlns:p14="http://schemas.microsoft.com/office/powerpoint/2010/main" val="3042934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24B8E-8C58-4695-85E7-8AF443AB3F6E}"/>
              </a:ext>
            </a:extLst>
          </p:cNvPr>
          <p:cNvSpPr>
            <a:spLocks noGrp="1"/>
          </p:cNvSpPr>
          <p:nvPr>
            <p:ph idx="1"/>
          </p:nvPr>
        </p:nvSpPr>
        <p:spPr>
          <a:xfrm>
            <a:off x="457200" y="692696"/>
            <a:ext cx="8686800" cy="6165304"/>
          </a:xfrm>
        </p:spPr>
        <p:txBody>
          <a:bodyPr/>
          <a:lstStyle/>
          <a:p>
            <a:pPr algn="just">
              <a:lnSpc>
                <a:spcPct val="150000"/>
              </a:lnSpc>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Since we have used COCO dataset there are 80 classes and 255 attributes. Now we must extract the probabilities among the three predicted bounding boxes of the cell in order to determine whether or not this box contains a specific class. </a:t>
            </a:r>
          </a:p>
          <a:p>
            <a:pPr algn="just">
              <a:lnSpc>
                <a:spcPct val="150000"/>
              </a:lnSpc>
              <a:spcAft>
                <a:spcPts val="800"/>
              </a:spcAft>
              <a:tabLst>
                <a:tab pos="450215" algn="l"/>
              </a:tabLst>
            </a:pPr>
            <a:r>
              <a:rPr lang="en-IN" sz="1800" dirty="0">
                <a:effectLst/>
                <a:latin typeface="Cambria" panose="02040503050406030204" pitchFamily="18" charset="0"/>
                <a:ea typeface="Cambria" panose="02040503050406030204" pitchFamily="18" charset="0"/>
                <a:cs typeface="Times New Roman" panose="02020603050405020304" pitchFamily="18" charset="0"/>
              </a:rPr>
              <a:t>	To do so, we compute the element-wise product of the objectness score and the list of confidences, then find the maximum probabilities and can say with certainty that this box detected a specific class.</a:t>
            </a:r>
          </a:p>
          <a:p>
            <a:pPr marL="0" indent="0">
              <a:buNone/>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0DC785DF-5F98-E22B-7D38-278D6F023E97}"/>
              </a:ext>
            </a:extLst>
          </p:cNvPr>
          <p:cNvSpPr>
            <a:spLocks noGrp="1"/>
          </p:cNvSpPr>
          <p:nvPr>
            <p:ph type="sldNum" sz="quarter" idx="12"/>
          </p:nvPr>
        </p:nvSpPr>
        <p:spPr/>
        <p:txBody>
          <a:bodyPr/>
          <a:lstStyle/>
          <a:p>
            <a:pPr>
              <a:defRPr/>
            </a:pPr>
            <a:fld id="{51EDAF45-A1ED-443F-B7DC-99AC8969684E}" type="slidenum">
              <a:rPr lang="en-US" smtClean="0"/>
              <a:pPr>
                <a:defRPr/>
              </a:pPr>
              <a:t>18</a:t>
            </a:fld>
            <a:endParaRPr lang="en-US" dirty="0"/>
          </a:p>
        </p:txBody>
      </p:sp>
      <p:pic>
        <p:nvPicPr>
          <p:cNvPr id="5" name="Picture 4">
            <a:extLst>
              <a:ext uri="{FF2B5EF4-FFF2-40B4-BE49-F238E27FC236}">
                <a16:creationId xmlns:a16="http://schemas.microsoft.com/office/drawing/2014/main" id="{94E3CB72-3C6F-C20B-6220-D0FEE8962A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1" y="3429000"/>
            <a:ext cx="1872208" cy="1882791"/>
          </a:xfrm>
          <a:prstGeom prst="rect">
            <a:avLst/>
          </a:prstGeom>
        </p:spPr>
      </p:pic>
      <p:pic>
        <p:nvPicPr>
          <p:cNvPr id="6" name="Picture 5">
            <a:extLst>
              <a:ext uri="{FF2B5EF4-FFF2-40B4-BE49-F238E27FC236}">
                <a16:creationId xmlns:a16="http://schemas.microsoft.com/office/drawing/2014/main" id="{8EA7D91E-C310-0B81-DFEC-C25256D34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3429000"/>
            <a:ext cx="1896561" cy="1882791"/>
          </a:xfrm>
          <a:prstGeom prst="rect">
            <a:avLst/>
          </a:prstGeom>
        </p:spPr>
      </p:pic>
      <p:sp>
        <p:nvSpPr>
          <p:cNvPr id="7" name="TextBox 6">
            <a:extLst>
              <a:ext uri="{FF2B5EF4-FFF2-40B4-BE49-F238E27FC236}">
                <a16:creationId xmlns:a16="http://schemas.microsoft.com/office/drawing/2014/main" id="{7760505C-96B6-14C1-8618-F10E552C4F38}"/>
              </a:ext>
            </a:extLst>
          </p:cNvPr>
          <p:cNvSpPr txBox="1"/>
          <p:nvPr/>
        </p:nvSpPr>
        <p:spPr>
          <a:xfrm>
            <a:off x="287525" y="5372851"/>
            <a:ext cx="3240360" cy="646331"/>
          </a:xfrm>
          <a:prstGeom prst="rect">
            <a:avLst/>
          </a:prstGeom>
          <a:noFill/>
        </p:spPr>
        <p:txBody>
          <a:bodyPr wrap="square" rtlCol="0">
            <a:spAutoFit/>
          </a:bodyPr>
          <a:lstStyle/>
          <a:p>
            <a:pPr algn="ctr"/>
            <a:r>
              <a:rPr lang="en-US" b="1" dirty="0">
                <a:latin typeface="Cambria" panose="02040503050406030204" pitchFamily="18" charset="0"/>
                <a:ea typeface="Cambria" panose="02040503050406030204" pitchFamily="18" charset="0"/>
              </a:rPr>
              <a:t>Figure 8. </a:t>
            </a:r>
            <a:r>
              <a:rPr lang="en-IN" sz="1800" b="1" dirty="0">
                <a:effectLst/>
                <a:latin typeface="Times New Roman" panose="02020603050405020304" pitchFamily="18" charset="0"/>
                <a:ea typeface="Calibri" panose="020F0502020204030204" pitchFamily="34" charset="0"/>
              </a:rPr>
              <a:t>Centre cell    prediction </a:t>
            </a:r>
            <a:endParaRPr lang="en-IN"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1F802944-5CAE-A7E4-116D-CF7AE552A698}"/>
              </a:ext>
            </a:extLst>
          </p:cNvPr>
          <p:cNvSpPr txBox="1"/>
          <p:nvPr/>
        </p:nvSpPr>
        <p:spPr>
          <a:xfrm>
            <a:off x="5148064" y="5372852"/>
            <a:ext cx="3936612" cy="1463606"/>
          </a:xfrm>
          <a:prstGeom prst="rect">
            <a:avLst/>
          </a:prstGeom>
          <a:noFill/>
        </p:spPr>
        <p:txBody>
          <a:bodyPr wrap="square" rtlCol="0">
            <a:spAutoFit/>
          </a:bodyPr>
          <a:lstStyle/>
          <a:p>
            <a:pPr algn="ctr">
              <a:lnSpc>
                <a:spcPct val="107000"/>
              </a:lnSpc>
              <a:spcAft>
                <a:spcPts val="800"/>
              </a:spcAft>
              <a:tabLst>
                <a:tab pos="450215" algn="l"/>
              </a:tabLst>
            </a:pPr>
            <a:r>
              <a:rPr lang="en-US" b="1" dirty="0">
                <a:latin typeface="Cambria" panose="02040503050406030204" pitchFamily="18" charset="0"/>
                <a:ea typeface="Cambria" panose="02040503050406030204" pitchFamily="18" charset="0"/>
              </a:rPr>
              <a:t>Figure 9.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Centre cell prediction for  ground truth bounding box</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45021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IN" b="1" dirty="0">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C62E4191-5EFF-78ED-2EBC-4CC4733D1311}"/>
              </a:ext>
            </a:extLst>
          </p:cNvPr>
          <p:cNvSpPr>
            <a:spLocks noGrp="1"/>
          </p:cNvSpPr>
          <p:nvPr>
            <p:ph type="title"/>
          </p:nvPr>
        </p:nvSpPr>
        <p:spPr>
          <a:xfrm>
            <a:off x="0" y="0"/>
            <a:ext cx="9144000" cy="620713"/>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5452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9AB549-120B-14F0-9B5C-D9FB3FBB6FEE}"/>
              </a:ext>
            </a:extLst>
          </p:cNvPr>
          <p:cNvSpPr>
            <a:spLocks noGrp="1"/>
          </p:cNvSpPr>
          <p:nvPr>
            <p:ph type="sldNum" sz="quarter" idx="12"/>
          </p:nvPr>
        </p:nvSpPr>
        <p:spPr/>
        <p:txBody>
          <a:bodyPr/>
          <a:lstStyle/>
          <a:p>
            <a:pPr>
              <a:defRPr/>
            </a:pPr>
            <a:fld id="{51EDAF45-A1ED-443F-B7DC-99AC8969684E}" type="slidenum">
              <a:rPr lang="en-US" smtClean="0"/>
              <a:pPr>
                <a:defRPr/>
              </a:pPr>
              <a:t>19</a:t>
            </a:fld>
            <a:endParaRPr lang="en-US" dirty="0"/>
          </a:p>
        </p:txBody>
      </p:sp>
      <p:sp>
        <p:nvSpPr>
          <p:cNvPr id="5" name="Title 1">
            <a:extLst>
              <a:ext uri="{FF2B5EF4-FFF2-40B4-BE49-F238E27FC236}">
                <a16:creationId xmlns:a16="http://schemas.microsoft.com/office/drawing/2014/main" id="{AC017DDA-4266-D55F-4598-6F1375AA421B}"/>
              </a:ext>
            </a:extLst>
          </p:cNvPr>
          <p:cNvSpPr>
            <a:spLocks noGrp="1"/>
          </p:cNvSpPr>
          <p:nvPr>
            <p:ph type="title"/>
          </p:nvPr>
        </p:nvSpPr>
        <p:spPr>
          <a:xfrm>
            <a:off x="4713" y="0"/>
            <a:ext cx="8686800" cy="620713"/>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dirty="0" err="1">
                <a:solidFill>
                  <a:srgbClr val="FFC000"/>
                </a:solidFill>
                <a:latin typeface="Cambria" panose="02040503050406030204" pitchFamily="18" charset="0"/>
                <a:ea typeface="Cambria" panose="02040503050406030204" pitchFamily="18" charset="0"/>
              </a:rPr>
              <a:t>Cont</a:t>
            </a:r>
            <a:r>
              <a:rPr lang="en-US" sz="2400" b="1" dirty="0">
                <a:solidFill>
                  <a:srgbClr val="FFC000"/>
                </a:solidFill>
                <a:latin typeface="Cambria" panose="02040503050406030204" pitchFamily="18" charset="0"/>
                <a:ea typeface="Cambria" panose="02040503050406030204" pitchFamily="18" charset="0"/>
              </a:rPr>
              <a:t>…</a:t>
            </a:r>
            <a:br>
              <a:rPr lang="en-US" sz="4400" b="1" dirty="0">
                <a:solidFill>
                  <a:srgbClr val="FFC000"/>
                </a:solidFill>
                <a:latin typeface="Cambria" panose="02040503050406030204" pitchFamily="18" charset="0"/>
                <a:ea typeface="Cambria" panose="02040503050406030204" pitchFamily="18" charset="0"/>
              </a:rPr>
            </a:br>
            <a:endParaRPr lang="en-IN" sz="2400" dirty="0">
              <a:latin typeface="Cambria" panose="02040503050406030204" pitchFamily="18" charset="0"/>
              <a:ea typeface="Cambria" panose="02040503050406030204" pitchFamily="18" charset="0"/>
            </a:endParaRPr>
          </a:p>
        </p:txBody>
      </p:sp>
      <p:pic>
        <p:nvPicPr>
          <p:cNvPr id="20" name="Content Placeholder 19">
            <a:extLst>
              <a:ext uri="{FF2B5EF4-FFF2-40B4-BE49-F238E27FC236}">
                <a16:creationId xmlns:a16="http://schemas.microsoft.com/office/drawing/2014/main" id="{9E83895D-4BB0-B71C-8EAB-6B2A1B5528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692696"/>
            <a:ext cx="8748464" cy="6165304"/>
          </a:xfrm>
        </p:spPr>
      </p:pic>
    </p:spTree>
    <p:extLst>
      <p:ext uri="{BB962C8B-B14F-4D97-AF65-F5344CB8AC3E}">
        <p14:creationId xmlns:p14="http://schemas.microsoft.com/office/powerpoint/2010/main" val="1862227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3200" b="1" dirty="0">
                <a:solidFill>
                  <a:srgbClr val="FFC000"/>
                </a:solidFill>
                <a:latin typeface="Cambria" panose="02040503050406030204" pitchFamily="18" charset="0"/>
                <a:ea typeface="Cambria" panose="02040503050406030204" pitchFamily="18" charset="0"/>
              </a:rPr>
              <a:t>OBJECTIVE OF THE PROJECT</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2</a:t>
            </a:fld>
            <a:endParaRPr lang="en-US" dirty="0"/>
          </a:p>
        </p:txBody>
      </p:sp>
      <p:sp>
        <p:nvSpPr>
          <p:cNvPr id="5" name="Content Placeholder 4"/>
          <p:cNvSpPr>
            <a:spLocks noGrp="1"/>
          </p:cNvSpPr>
          <p:nvPr>
            <p:ph idx="1"/>
          </p:nvPr>
        </p:nvSpPr>
        <p:spPr>
          <a:xfrm>
            <a:off x="381000" y="685800"/>
            <a:ext cx="8763000" cy="6172200"/>
          </a:xfrm>
        </p:spPr>
        <p:txBody>
          <a:bodyPr/>
          <a:lstStyle/>
          <a:p>
            <a:pPr algn="just">
              <a:lnSpc>
                <a:spcPct val="150000"/>
              </a:lnSpc>
            </a:pPr>
            <a:r>
              <a:rPr lang="en-US" sz="1800" dirty="0">
                <a:latin typeface="Cambria" pitchFamily="18" charset="0"/>
                <a:ea typeface="Cambria" pitchFamily="18" charset="0"/>
              </a:rPr>
              <a:t>To understand the Pros and Cons of present surveillance system by studying the latest research papers.</a:t>
            </a:r>
          </a:p>
          <a:p>
            <a:pPr algn="just">
              <a:lnSpc>
                <a:spcPct val="150000"/>
              </a:lnSpc>
            </a:pPr>
            <a:r>
              <a:rPr lang="en-US" sz="1800" dirty="0">
                <a:latin typeface="Cambria" pitchFamily="18" charset="0"/>
                <a:ea typeface="Cambria" pitchFamily="18" charset="0"/>
              </a:rPr>
              <a:t>To capture the live video by interfacing Pi Camera .</a:t>
            </a:r>
          </a:p>
          <a:p>
            <a:pPr algn="just">
              <a:lnSpc>
                <a:spcPct val="150000"/>
              </a:lnSpc>
            </a:pPr>
            <a:r>
              <a:rPr lang="en-US" sz="1800" dirty="0">
                <a:latin typeface="Cambria" pitchFamily="18" charset="0"/>
                <a:ea typeface="Cambria" pitchFamily="18" charset="0"/>
              </a:rPr>
              <a:t>To build the deep object detection model  using  algorithms to detect the objects of  interest.</a:t>
            </a:r>
          </a:p>
          <a:p>
            <a:pPr algn="just">
              <a:lnSpc>
                <a:spcPct val="150000"/>
              </a:lnSpc>
            </a:pPr>
            <a:r>
              <a:rPr lang="en-US" sz="1800" dirty="0">
                <a:latin typeface="Cambria" pitchFamily="18" charset="0"/>
                <a:ea typeface="Cambria" pitchFamily="18" charset="0"/>
              </a:rPr>
              <a:t>To design the surveillance Robot with Raspberry Pi.</a:t>
            </a:r>
          </a:p>
          <a:p>
            <a:pPr algn="just">
              <a:lnSpc>
                <a:spcPct val="150000"/>
              </a:lnSpc>
            </a:pPr>
            <a:r>
              <a:rPr lang="en-US" sz="1800" dirty="0">
                <a:latin typeface="Cambria" pitchFamily="18" charset="0"/>
                <a:ea typeface="Cambria" pitchFamily="18" charset="0"/>
              </a:rPr>
              <a:t>To integrate the trained object detection and threat detection model using model with Raspberry Pi board.</a:t>
            </a:r>
          </a:p>
          <a:p>
            <a:pPr algn="just">
              <a:lnSpc>
                <a:spcPct val="150000"/>
              </a:lnSpc>
            </a:pPr>
            <a:r>
              <a:rPr lang="en-US" sz="1800" dirty="0">
                <a:latin typeface="Cambria" pitchFamily="18" charset="0"/>
                <a:ea typeface="Cambria" pitchFamily="18" charset="0"/>
              </a:rPr>
              <a:t>To monitor the live video for surveillance using IOT concepts from remote location. </a:t>
            </a:r>
          </a:p>
          <a:p>
            <a:pPr algn="just"/>
            <a:endParaRPr lang="en-US" sz="1800" dirty="0">
              <a:latin typeface="Cambria" pitchFamily="18" charset="0"/>
              <a:ea typeface="Cambria" pitchFamily="18" charset="0"/>
            </a:endParaRPr>
          </a:p>
          <a:p>
            <a:pPr algn="just"/>
            <a:endParaRPr lang="en-US" sz="1800" dirty="0">
              <a:latin typeface="Cambria" pitchFamily="18" charset="0"/>
              <a:ea typeface="Cambria" pitchFamily="18" charset="0"/>
            </a:endParaRPr>
          </a:p>
          <a:p>
            <a:pPr algn="just"/>
            <a:endParaRPr lang="en-US" sz="1800" dirty="0">
              <a:latin typeface="Cambria" pitchFamily="18" charset="0"/>
              <a:ea typeface="Cambria" pitchFamily="18" charset="0"/>
            </a:endParaRPr>
          </a:p>
          <a:p>
            <a:pPr>
              <a:buNone/>
            </a:pPr>
            <a:endParaRPr lang="en-US" sz="1800" dirty="0">
              <a:latin typeface="Cambria" pitchFamily="18" charset="0"/>
              <a:ea typeface="Cambria" pitchFamily="18" charset="0"/>
            </a:endParaRPr>
          </a:p>
          <a:p>
            <a:pPr>
              <a:buNone/>
            </a:pPr>
            <a:endParaRPr lang="en-GB" sz="1800" dirty="0">
              <a:latin typeface="Cambria" pitchFamily="18" charset="0"/>
              <a:ea typeface="Cambria" pitchFamily="18" charset="0"/>
            </a:endParaRPr>
          </a:p>
        </p:txBody>
      </p:sp>
    </p:spTree>
    <p:extLst>
      <p:ext uri="{BB962C8B-B14F-4D97-AF65-F5344CB8AC3E}">
        <p14:creationId xmlns:p14="http://schemas.microsoft.com/office/powerpoint/2010/main" val="87393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US" sz="2400" dirty="0">
              <a:latin typeface="Cambria" pitchFamily="18" charset="0"/>
              <a:ea typeface="Cambria" pitchFamily="18" charset="0"/>
            </a:endParaRPr>
          </a:p>
        </p:txBody>
      </p:sp>
      <p:pic>
        <p:nvPicPr>
          <p:cNvPr id="7" name="Content Placeholder 6">
            <a:extLst>
              <a:ext uri="{FF2B5EF4-FFF2-40B4-BE49-F238E27FC236}">
                <a16:creationId xmlns:a16="http://schemas.microsoft.com/office/drawing/2014/main" id="{C70EC52E-96B0-4563-831D-14854FDCFA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1222" y="708974"/>
            <a:ext cx="2156779" cy="1981200"/>
          </a:xfrm>
        </p:spPr>
      </p:pic>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20</a:t>
            </a:fld>
            <a:endParaRPr lang="en-US" dirty="0"/>
          </a:p>
        </p:txBody>
      </p:sp>
      <p:sp>
        <p:nvSpPr>
          <p:cNvPr id="5" name="Title 1">
            <a:extLst>
              <a:ext uri="{FF2B5EF4-FFF2-40B4-BE49-F238E27FC236}">
                <a16:creationId xmlns:a16="http://schemas.microsoft.com/office/drawing/2014/main" id="{45662585-B789-4969-ABBE-DBEDAE27AF12}"/>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
        <p:nvSpPr>
          <p:cNvPr id="8" name="Arrow: Right 7">
            <a:extLst>
              <a:ext uri="{FF2B5EF4-FFF2-40B4-BE49-F238E27FC236}">
                <a16:creationId xmlns:a16="http://schemas.microsoft.com/office/drawing/2014/main" id="{8FAE71D7-A339-4784-85EF-8186FC496664}"/>
              </a:ext>
            </a:extLst>
          </p:cNvPr>
          <p:cNvSpPr/>
          <p:nvPr/>
        </p:nvSpPr>
        <p:spPr bwMode="auto">
          <a:xfrm>
            <a:off x="2639995" y="1542625"/>
            <a:ext cx="609600" cy="3048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pic>
        <p:nvPicPr>
          <p:cNvPr id="10" name="Picture 9">
            <a:extLst>
              <a:ext uri="{FF2B5EF4-FFF2-40B4-BE49-F238E27FC236}">
                <a16:creationId xmlns:a16="http://schemas.microsoft.com/office/drawing/2014/main" id="{258659C3-9A8C-476F-8849-ED8F07290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1590" y="704425"/>
            <a:ext cx="2494378" cy="1981200"/>
          </a:xfrm>
          <a:prstGeom prst="rect">
            <a:avLst/>
          </a:prstGeom>
        </p:spPr>
      </p:pic>
      <p:sp>
        <p:nvSpPr>
          <p:cNvPr id="12" name="Arrow: Right 11">
            <a:extLst>
              <a:ext uri="{FF2B5EF4-FFF2-40B4-BE49-F238E27FC236}">
                <a16:creationId xmlns:a16="http://schemas.microsoft.com/office/drawing/2014/main" id="{EB305E1B-FFAD-4C25-B3E3-9FA7BBAEE57F}"/>
              </a:ext>
            </a:extLst>
          </p:cNvPr>
          <p:cNvSpPr/>
          <p:nvPr/>
        </p:nvSpPr>
        <p:spPr bwMode="auto">
          <a:xfrm>
            <a:off x="5884199" y="1542625"/>
            <a:ext cx="609600" cy="3048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pic>
        <p:nvPicPr>
          <p:cNvPr id="14" name="Picture 13">
            <a:extLst>
              <a:ext uri="{FF2B5EF4-FFF2-40B4-BE49-F238E27FC236}">
                <a16:creationId xmlns:a16="http://schemas.microsoft.com/office/drawing/2014/main" id="{D8C3D60F-FBAE-4938-A630-D1EF2B32A3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1230" y="4070097"/>
            <a:ext cx="2568322" cy="1962575"/>
          </a:xfrm>
          <a:prstGeom prst="rect">
            <a:avLst/>
          </a:prstGeom>
        </p:spPr>
      </p:pic>
      <p:pic>
        <p:nvPicPr>
          <p:cNvPr id="16" name="Picture 15">
            <a:extLst>
              <a:ext uri="{FF2B5EF4-FFF2-40B4-BE49-F238E27FC236}">
                <a16:creationId xmlns:a16="http://schemas.microsoft.com/office/drawing/2014/main" id="{9CFC3FBA-8C55-4263-9FF7-1ED56453CB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3111" y="685800"/>
            <a:ext cx="2634604" cy="1999825"/>
          </a:xfrm>
          <a:prstGeom prst="rect">
            <a:avLst/>
          </a:prstGeom>
        </p:spPr>
      </p:pic>
      <p:sp>
        <p:nvSpPr>
          <p:cNvPr id="17" name="TextBox 16">
            <a:extLst>
              <a:ext uri="{FF2B5EF4-FFF2-40B4-BE49-F238E27FC236}">
                <a16:creationId xmlns:a16="http://schemas.microsoft.com/office/drawing/2014/main" id="{A6A2372E-497F-43CA-BECE-6F2D1F2F0A20}"/>
              </a:ext>
            </a:extLst>
          </p:cNvPr>
          <p:cNvSpPr txBox="1"/>
          <p:nvPr/>
        </p:nvSpPr>
        <p:spPr>
          <a:xfrm>
            <a:off x="401222" y="2819400"/>
            <a:ext cx="2100801" cy="584775"/>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Figure</a:t>
            </a:r>
            <a:r>
              <a:rPr lang="en-US" b="1" dirty="0"/>
              <a:t> </a:t>
            </a:r>
            <a:r>
              <a:rPr lang="en-US" sz="1400" b="1" dirty="0">
                <a:latin typeface="Cambria" panose="02040503050406030204" pitchFamily="18" charset="0"/>
                <a:ea typeface="Cambria" panose="02040503050406030204" pitchFamily="18" charset="0"/>
              </a:rPr>
              <a:t>9.</a:t>
            </a:r>
            <a:r>
              <a:rPr lang="en-US" sz="1400" dirty="0">
                <a:solidFill>
                  <a:srgbClr val="151928"/>
                </a:solidFill>
                <a:latin typeface="Cambria" panose="02040503050406030204" pitchFamily="18" charset="0"/>
                <a:ea typeface="Cambria" panose="02040503050406030204" pitchFamily="18" charset="0"/>
              </a:rPr>
              <a:t>Grid (19X19) that YOLO builds</a:t>
            </a:r>
            <a:endParaRPr lang="en-IN" sz="1400"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760CF24F-3F90-4532-B4A9-3D0EAF42FA3D}"/>
              </a:ext>
            </a:extLst>
          </p:cNvPr>
          <p:cNvSpPr txBox="1"/>
          <p:nvPr/>
        </p:nvSpPr>
        <p:spPr>
          <a:xfrm>
            <a:off x="3324811" y="2819400"/>
            <a:ext cx="2494378" cy="954107"/>
          </a:xfrm>
          <a:prstGeom prst="rect">
            <a:avLst/>
          </a:prstGeom>
          <a:noFill/>
        </p:spPr>
        <p:txBody>
          <a:bodyPr wrap="square" rtlCol="0">
            <a:spAutoFit/>
          </a:bodyPr>
          <a:lstStyle/>
          <a:p>
            <a:r>
              <a:rPr lang="en-US" sz="1400" b="1" i="0" dirty="0">
                <a:solidFill>
                  <a:srgbClr val="313131"/>
                </a:solidFill>
                <a:effectLst/>
                <a:latin typeface="Cambria" panose="02040503050406030204" pitchFamily="18" charset="0"/>
                <a:ea typeface="Cambria" panose="02040503050406030204" pitchFamily="18" charset="0"/>
              </a:rPr>
              <a:t>Figure </a:t>
            </a:r>
            <a:r>
              <a:rPr lang="en-US" sz="1400" b="1" dirty="0">
                <a:solidFill>
                  <a:srgbClr val="313131"/>
                </a:solidFill>
                <a:latin typeface="Cambria" panose="02040503050406030204" pitchFamily="18" charset="0"/>
                <a:ea typeface="Cambria" panose="02040503050406030204" pitchFamily="18" charset="0"/>
              </a:rPr>
              <a:t>10</a:t>
            </a:r>
            <a:r>
              <a:rPr lang="en-US" sz="1400" b="1" i="0" dirty="0">
                <a:solidFill>
                  <a:srgbClr val="313131"/>
                </a:solidFill>
                <a:effectLst/>
                <a:latin typeface="Cambria" panose="02040503050406030204" pitchFamily="18" charset="0"/>
                <a:ea typeface="Cambria" panose="02040503050406030204" pitchFamily="18" charset="0"/>
              </a:rPr>
              <a:t>.</a:t>
            </a:r>
            <a:r>
              <a:rPr lang="en-US" sz="1400" b="0" i="0" dirty="0">
                <a:solidFill>
                  <a:srgbClr val="313131"/>
                </a:solidFill>
                <a:effectLst/>
                <a:latin typeface="Cambria" panose="02040503050406030204" pitchFamily="18" charset="0"/>
                <a:ea typeface="Cambria" panose="02040503050406030204" pitchFamily="18" charset="0"/>
              </a:rPr>
              <a:t>Each of these two cars has one midpoint so it should be assigned to  grid cells</a:t>
            </a:r>
            <a:endParaRPr lang="en-IN" sz="1400" dirty="0">
              <a:latin typeface="Cambria" panose="02040503050406030204" pitchFamily="18" charset="0"/>
              <a:ea typeface="Cambria" panose="02040503050406030204" pitchFamily="18" charset="0"/>
            </a:endParaRPr>
          </a:p>
        </p:txBody>
      </p:sp>
      <p:sp>
        <p:nvSpPr>
          <p:cNvPr id="19" name="Arrow: Right 18">
            <a:extLst>
              <a:ext uri="{FF2B5EF4-FFF2-40B4-BE49-F238E27FC236}">
                <a16:creationId xmlns:a16="http://schemas.microsoft.com/office/drawing/2014/main" id="{E72505CB-10BD-46D7-B897-B94C1E0D45BD}"/>
              </a:ext>
            </a:extLst>
          </p:cNvPr>
          <p:cNvSpPr/>
          <p:nvPr/>
        </p:nvSpPr>
        <p:spPr bwMode="auto">
          <a:xfrm rot="5400000">
            <a:off x="7467600" y="3523825"/>
            <a:ext cx="609600" cy="30480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20" name="TextBox 19">
            <a:extLst>
              <a:ext uri="{FF2B5EF4-FFF2-40B4-BE49-F238E27FC236}">
                <a16:creationId xmlns:a16="http://schemas.microsoft.com/office/drawing/2014/main" id="{93E13062-765C-4EDD-8116-2FFCF18CD338}"/>
              </a:ext>
            </a:extLst>
          </p:cNvPr>
          <p:cNvSpPr txBox="1"/>
          <p:nvPr/>
        </p:nvSpPr>
        <p:spPr>
          <a:xfrm>
            <a:off x="6493799" y="2888571"/>
            <a:ext cx="2634604" cy="523220"/>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Figure 11.</a:t>
            </a:r>
            <a:r>
              <a:rPr lang="en-IN" sz="1400" dirty="0">
                <a:latin typeface="Cambria" panose="02040503050406030204" pitchFamily="18" charset="0"/>
                <a:ea typeface="Cambria" panose="02040503050406030204" pitchFamily="18" charset="0"/>
              </a:rPr>
              <a:t> Bounding box Formation </a:t>
            </a:r>
            <a:endParaRPr lang="en-US" sz="1400" dirty="0">
              <a:latin typeface="Cambria" panose="02040503050406030204" pitchFamily="18" charset="0"/>
              <a:ea typeface="Cambria" panose="02040503050406030204" pitchFamily="18" charset="0"/>
            </a:endParaRPr>
          </a:p>
        </p:txBody>
      </p:sp>
      <p:sp>
        <p:nvSpPr>
          <p:cNvPr id="22" name="TextBox 21">
            <a:extLst>
              <a:ext uri="{FF2B5EF4-FFF2-40B4-BE49-F238E27FC236}">
                <a16:creationId xmlns:a16="http://schemas.microsoft.com/office/drawing/2014/main" id="{30EFFF6E-8214-49C0-9333-77A279B00198}"/>
              </a:ext>
            </a:extLst>
          </p:cNvPr>
          <p:cNvSpPr txBox="1"/>
          <p:nvPr/>
        </p:nvSpPr>
        <p:spPr>
          <a:xfrm>
            <a:off x="6503111" y="6203697"/>
            <a:ext cx="2749409" cy="523220"/>
          </a:xfrm>
          <a:prstGeom prst="rect">
            <a:avLst/>
          </a:prstGeom>
          <a:noFill/>
        </p:spPr>
        <p:txBody>
          <a:bodyPr wrap="square" rtlCol="0">
            <a:spAutoFit/>
          </a:bodyPr>
          <a:lstStyle/>
          <a:p>
            <a:r>
              <a:rPr lang="en-US" sz="1400" b="1" dirty="0">
                <a:latin typeface="Cambria" panose="02040503050406030204" pitchFamily="18" charset="0"/>
                <a:ea typeface="Cambria" panose="02040503050406030204" pitchFamily="18" charset="0"/>
              </a:rPr>
              <a:t>Figure 12. </a:t>
            </a:r>
            <a:r>
              <a:rPr lang="en-US" sz="1400" dirty="0">
                <a:latin typeface="Cambria" panose="02040503050406030204" pitchFamily="18" charset="0"/>
                <a:ea typeface="Cambria" panose="02040503050406030204" pitchFamily="18" charset="0"/>
              </a:rPr>
              <a:t>Multiple Confidence levels</a:t>
            </a:r>
            <a:endParaRPr lang="en-IN" sz="1400" dirty="0">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F8456565-7463-42C0-94E3-7F8DF5E7CA95}"/>
              </a:ext>
            </a:extLst>
          </p:cNvPr>
          <p:cNvSpPr txBox="1"/>
          <p:nvPr/>
        </p:nvSpPr>
        <p:spPr>
          <a:xfrm>
            <a:off x="472911" y="4725888"/>
            <a:ext cx="4953000" cy="523220"/>
          </a:xfrm>
          <a:prstGeom prst="rect">
            <a:avLst/>
          </a:prstGeom>
          <a:noFill/>
        </p:spPr>
        <p:txBody>
          <a:bodyPr wrap="square" rtlCol="0">
            <a:spAutoFit/>
          </a:bodyPr>
          <a:lstStyle/>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 </a:t>
            </a:r>
            <a:endParaRPr lang="en-IN" sz="1400" dirty="0">
              <a:latin typeface="Cambria" panose="02040503050406030204" pitchFamily="18" charset="0"/>
              <a:ea typeface="Cambria" panose="020405030504060302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US" sz="24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21</a:t>
            </a:fld>
            <a:endParaRPr lang="en-US" dirty="0"/>
          </a:p>
        </p:txBody>
      </p:sp>
      <p:sp>
        <p:nvSpPr>
          <p:cNvPr id="6" name="Title 1">
            <a:extLst>
              <a:ext uri="{FF2B5EF4-FFF2-40B4-BE49-F238E27FC236}">
                <a16:creationId xmlns:a16="http://schemas.microsoft.com/office/drawing/2014/main" id="{51B0FB41-9980-41AA-BD5C-7779C0A80FB4}"/>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
        <p:nvSpPr>
          <p:cNvPr id="11" name="Content Placeholder 10">
            <a:extLst>
              <a:ext uri="{FF2B5EF4-FFF2-40B4-BE49-F238E27FC236}">
                <a16:creationId xmlns:a16="http://schemas.microsoft.com/office/drawing/2014/main" id="{05C8046D-FB7D-4C8F-963C-D44F55A69433}"/>
              </a:ext>
            </a:extLst>
          </p:cNvPr>
          <p:cNvSpPr>
            <a:spLocks noGrp="1"/>
          </p:cNvSpPr>
          <p:nvPr>
            <p:ph idx="1"/>
          </p:nvPr>
        </p:nvSpPr>
        <p:spPr>
          <a:xfrm>
            <a:off x="341721" y="3900646"/>
            <a:ext cx="8686800" cy="3048000"/>
          </a:xfrm>
        </p:spPr>
        <p:txBody>
          <a:bodyPr/>
          <a:lstStyle/>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a:buFont typeface="+mj-lt"/>
              <a:buAutoNum type="arabicPeriod"/>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US" sz="1800" dirty="0">
              <a:solidFill>
                <a:srgbClr val="151928"/>
              </a:solidFill>
              <a:latin typeface="Cambria" panose="02040503050406030204" pitchFamily="18" charset="0"/>
              <a:ea typeface="Cambria" panose="02040503050406030204" pitchFamily="18" charset="0"/>
            </a:endParaRPr>
          </a:p>
          <a:p>
            <a:pPr marL="0" indent="0">
              <a:buNone/>
            </a:pPr>
            <a:endParaRPr lang="en-IN" sz="1800" dirty="0">
              <a:latin typeface="Cambria" panose="02040503050406030204" pitchFamily="18" charset="0"/>
              <a:ea typeface="Cambria" panose="02040503050406030204" pitchFamily="18" charset="0"/>
            </a:endParaRPr>
          </a:p>
        </p:txBody>
      </p:sp>
      <p:pic>
        <p:nvPicPr>
          <p:cNvPr id="12" name="Content Placeholder 8">
            <a:extLst>
              <a:ext uri="{FF2B5EF4-FFF2-40B4-BE49-F238E27FC236}">
                <a16:creationId xmlns:a16="http://schemas.microsoft.com/office/drawing/2014/main" id="{C16479D7-FD6B-42BA-BD2A-4D06BCD8B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21" y="706462"/>
            <a:ext cx="8559347" cy="3586634"/>
          </a:xfrm>
          <a:prstGeom prst="rect">
            <a:avLst/>
          </a:prstGeom>
        </p:spPr>
      </p:pic>
      <p:sp>
        <p:nvSpPr>
          <p:cNvPr id="13" name="TextBox 12">
            <a:extLst>
              <a:ext uri="{FF2B5EF4-FFF2-40B4-BE49-F238E27FC236}">
                <a16:creationId xmlns:a16="http://schemas.microsoft.com/office/drawing/2014/main" id="{90FFA2ED-28F2-43A7-A47D-D52334DCF53E}"/>
              </a:ext>
            </a:extLst>
          </p:cNvPr>
          <p:cNvSpPr txBox="1"/>
          <p:nvPr/>
        </p:nvSpPr>
        <p:spPr>
          <a:xfrm>
            <a:off x="457200" y="4726980"/>
            <a:ext cx="8460557" cy="861774"/>
          </a:xfrm>
          <a:prstGeom prst="rect">
            <a:avLst/>
          </a:prstGeom>
          <a:noFill/>
        </p:spPr>
        <p:txBody>
          <a:bodyPr wrap="square" rtlCol="0">
            <a:spAutoFit/>
          </a:bodyPr>
          <a:lstStyle/>
          <a:p>
            <a:r>
              <a:rPr lang="en-US" b="1" dirty="0">
                <a:solidFill>
                  <a:srgbClr val="151928"/>
                </a:solidFill>
                <a:effectLst/>
                <a:latin typeface="Cambria" panose="02040503050406030204" pitchFamily="18" charset="0"/>
                <a:ea typeface="Cambria" panose="02040503050406030204" pitchFamily="18" charset="0"/>
              </a:rPr>
              <a:t>Figure 13.</a:t>
            </a:r>
            <a:r>
              <a:rPr lang="en-US" b="0" dirty="0">
                <a:solidFill>
                  <a:srgbClr val="151928"/>
                </a:solidFill>
                <a:effectLst/>
                <a:latin typeface="Cambria" panose="02040503050406030204" pitchFamily="18" charset="0"/>
                <a:ea typeface="Cambria" panose="02040503050406030204" pitchFamily="18" charset="0"/>
              </a:rPr>
              <a:t>Each bounding box is predicted with a confidence level. You can see the confidence scores in the top-left corner of each box, next to the object name.</a:t>
            </a:r>
          </a:p>
          <a:p>
            <a:endParaRPr lang="en-US" sz="1400" dirty="0">
              <a:solidFill>
                <a:srgbClr val="151928"/>
              </a:solidFill>
              <a:latin typeface="Cambria" panose="02040503050406030204" pitchFamily="18" charset="0"/>
              <a:ea typeface="Cambria" panose="020405030504060302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2C01-94E0-4B4E-A44B-2EB826C14DDB}"/>
              </a:ext>
            </a:extLst>
          </p:cNvPr>
          <p:cNvSpPr>
            <a:spLocks noGrp="1"/>
          </p:cNvSpPr>
          <p:nvPr>
            <p:ph type="title"/>
          </p:nvPr>
        </p:nvSpPr>
        <p:spPr>
          <a:xfrm>
            <a:off x="0" y="1"/>
            <a:ext cx="9144000" cy="685800"/>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IN" sz="2400" dirty="0"/>
          </a:p>
        </p:txBody>
      </p:sp>
      <p:sp>
        <p:nvSpPr>
          <p:cNvPr id="3" name="Content Placeholder 2">
            <a:extLst>
              <a:ext uri="{FF2B5EF4-FFF2-40B4-BE49-F238E27FC236}">
                <a16:creationId xmlns:a16="http://schemas.microsoft.com/office/drawing/2014/main" id="{DBCF6CCA-0E0B-4650-9042-EE5E90F5C8FF}"/>
              </a:ext>
            </a:extLst>
          </p:cNvPr>
          <p:cNvSpPr>
            <a:spLocks noGrp="1"/>
          </p:cNvSpPr>
          <p:nvPr>
            <p:ph idx="1"/>
          </p:nvPr>
        </p:nvSpPr>
        <p:spPr>
          <a:xfrm>
            <a:off x="381000" y="695228"/>
            <a:ext cx="8763000" cy="6172197"/>
          </a:xfrm>
        </p:spPr>
        <p:txBody>
          <a:bodyPr/>
          <a:lstStyle/>
          <a:p>
            <a:pPr marL="0" indent="0">
              <a:buNone/>
            </a:pPr>
            <a:r>
              <a:rPr lang="en-US" sz="1800" dirty="0">
                <a:latin typeface="Cambria" panose="02040503050406030204" pitchFamily="18" charset="0"/>
                <a:ea typeface="Cambria" panose="02040503050406030204" pitchFamily="18" charset="0"/>
              </a:rPr>
              <a:t>Flow Chart for Weapon Detection</a:t>
            </a:r>
          </a:p>
          <a:p>
            <a:pPr marL="0" indent="0">
              <a:buNone/>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328A78F6-6C20-4AED-87F5-73CC28BC4681}"/>
              </a:ext>
            </a:extLst>
          </p:cNvPr>
          <p:cNvSpPr>
            <a:spLocks noGrp="1"/>
          </p:cNvSpPr>
          <p:nvPr>
            <p:ph type="sldNum" sz="quarter" idx="12"/>
          </p:nvPr>
        </p:nvSpPr>
        <p:spPr/>
        <p:txBody>
          <a:bodyPr/>
          <a:lstStyle/>
          <a:p>
            <a:pPr>
              <a:defRPr/>
            </a:pPr>
            <a:fld id="{51EDAF45-A1ED-443F-B7DC-99AC8969684E}" type="slidenum">
              <a:rPr lang="en-US" smtClean="0"/>
              <a:pPr>
                <a:defRPr/>
              </a:pPr>
              <a:t>22</a:t>
            </a:fld>
            <a:endParaRPr lang="en-US" dirty="0"/>
          </a:p>
        </p:txBody>
      </p:sp>
      <p:sp>
        <p:nvSpPr>
          <p:cNvPr id="8" name="Flowchart: Terminator 7">
            <a:extLst>
              <a:ext uri="{FF2B5EF4-FFF2-40B4-BE49-F238E27FC236}">
                <a16:creationId xmlns:a16="http://schemas.microsoft.com/office/drawing/2014/main" id="{2876A2E2-38EA-443B-AB47-D992F6AB2BE8}"/>
              </a:ext>
            </a:extLst>
          </p:cNvPr>
          <p:cNvSpPr/>
          <p:nvPr/>
        </p:nvSpPr>
        <p:spPr bwMode="auto">
          <a:xfrm flipV="1">
            <a:off x="3595563" y="966581"/>
            <a:ext cx="1934615" cy="293257"/>
          </a:xfrm>
          <a:prstGeom prst="flowChartTermina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9" name="Flowchart: Data 8">
            <a:extLst>
              <a:ext uri="{FF2B5EF4-FFF2-40B4-BE49-F238E27FC236}">
                <a16:creationId xmlns:a16="http://schemas.microsoft.com/office/drawing/2014/main" id="{6080ECCE-4D47-415E-A598-9CA06504BFDB}"/>
              </a:ext>
            </a:extLst>
          </p:cNvPr>
          <p:cNvSpPr/>
          <p:nvPr/>
        </p:nvSpPr>
        <p:spPr bwMode="auto">
          <a:xfrm>
            <a:off x="2634764" y="1531227"/>
            <a:ext cx="3923032" cy="359477"/>
          </a:xfrm>
          <a:prstGeom prst="flowChartInputOutpu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a:ln>
                <a:noFill/>
              </a:ln>
              <a:solidFill>
                <a:srgbClr val="000066"/>
              </a:solidFill>
              <a:effectLst/>
              <a:latin typeface="Times New Roman" pitchFamily="18" charset="0"/>
            </a:endParaRPr>
          </a:p>
        </p:txBody>
      </p:sp>
      <p:sp>
        <p:nvSpPr>
          <p:cNvPr id="10" name="Rectangle 9">
            <a:extLst>
              <a:ext uri="{FF2B5EF4-FFF2-40B4-BE49-F238E27FC236}">
                <a16:creationId xmlns:a16="http://schemas.microsoft.com/office/drawing/2014/main" id="{D9D8DB84-55A0-43ED-B82D-CD3CB1A13BB5}"/>
              </a:ext>
            </a:extLst>
          </p:cNvPr>
          <p:cNvSpPr/>
          <p:nvPr/>
        </p:nvSpPr>
        <p:spPr bwMode="auto">
          <a:xfrm>
            <a:off x="2729856" y="2244478"/>
            <a:ext cx="3486087" cy="38846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11" name="Rectangle 10">
            <a:extLst>
              <a:ext uri="{FF2B5EF4-FFF2-40B4-BE49-F238E27FC236}">
                <a16:creationId xmlns:a16="http://schemas.microsoft.com/office/drawing/2014/main" id="{526DE595-15A3-4120-844F-9FD9136983D1}"/>
              </a:ext>
            </a:extLst>
          </p:cNvPr>
          <p:cNvSpPr/>
          <p:nvPr/>
        </p:nvSpPr>
        <p:spPr bwMode="auto">
          <a:xfrm>
            <a:off x="2734862" y="2978864"/>
            <a:ext cx="3481081" cy="39958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14" name="Diamond 13">
            <a:extLst>
              <a:ext uri="{FF2B5EF4-FFF2-40B4-BE49-F238E27FC236}">
                <a16:creationId xmlns:a16="http://schemas.microsoft.com/office/drawing/2014/main" id="{E411A104-FD96-4473-9F6F-643E993BBA0E}"/>
              </a:ext>
            </a:extLst>
          </p:cNvPr>
          <p:cNvSpPr/>
          <p:nvPr/>
        </p:nvSpPr>
        <p:spPr bwMode="auto">
          <a:xfrm>
            <a:off x="3274249" y="4413364"/>
            <a:ext cx="2334091" cy="804414"/>
          </a:xfrm>
          <a:prstGeom prst="diamond">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17" name="Flowchart: Terminator 16">
            <a:extLst>
              <a:ext uri="{FF2B5EF4-FFF2-40B4-BE49-F238E27FC236}">
                <a16:creationId xmlns:a16="http://schemas.microsoft.com/office/drawing/2014/main" id="{52E1F251-9EEC-4408-A633-6931C42A1BAC}"/>
              </a:ext>
            </a:extLst>
          </p:cNvPr>
          <p:cNvSpPr/>
          <p:nvPr/>
        </p:nvSpPr>
        <p:spPr bwMode="auto">
          <a:xfrm>
            <a:off x="3617392" y="6225904"/>
            <a:ext cx="1909216" cy="304799"/>
          </a:xfrm>
          <a:prstGeom prst="flowChartTermina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cxnSp>
        <p:nvCxnSpPr>
          <p:cNvPr id="19" name="Straight Arrow Connector 18">
            <a:extLst>
              <a:ext uri="{FF2B5EF4-FFF2-40B4-BE49-F238E27FC236}">
                <a16:creationId xmlns:a16="http://schemas.microsoft.com/office/drawing/2014/main" id="{1DCE1981-881C-406D-ABC9-5F96774FC8E7}"/>
              </a:ext>
            </a:extLst>
          </p:cNvPr>
          <p:cNvCxnSpPr>
            <a:cxnSpLocks/>
            <a:stCxn id="8" idx="2"/>
          </p:cNvCxnSpPr>
          <p:nvPr/>
        </p:nvCxnSpPr>
        <p:spPr bwMode="auto">
          <a:xfrm flipH="1">
            <a:off x="4154692" y="966581"/>
            <a:ext cx="408179" cy="908369"/>
          </a:xfrm>
          <a:prstGeom prst="straightConnector1">
            <a:avLst/>
          </a:prstGeom>
          <a:solidFill>
            <a:srgbClr val="333399"/>
          </a:solidFill>
          <a:ln w="9525" cap="flat" cmpd="sng" algn="ctr">
            <a:no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A6ECAC53-207D-4D80-8DF5-8D9EBDA8C5C2}"/>
              </a:ext>
            </a:extLst>
          </p:cNvPr>
          <p:cNvCxnSpPr>
            <a:cxnSpLocks/>
          </p:cNvCxnSpPr>
          <p:nvPr/>
        </p:nvCxnSpPr>
        <p:spPr bwMode="auto">
          <a:xfrm>
            <a:off x="4471610" y="1214795"/>
            <a:ext cx="0" cy="3164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310B7138-E01F-428B-9EA3-A81EA3197B69}"/>
              </a:ext>
            </a:extLst>
          </p:cNvPr>
          <p:cNvCxnSpPr>
            <a:cxnSpLocks/>
          </p:cNvCxnSpPr>
          <p:nvPr/>
        </p:nvCxnSpPr>
        <p:spPr bwMode="auto">
          <a:xfrm flipH="1">
            <a:off x="4453851" y="1893589"/>
            <a:ext cx="19048" cy="353047"/>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C8808A4E-9FAC-4E2C-ADD8-71D1BE6EE371}"/>
              </a:ext>
            </a:extLst>
          </p:cNvPr>
          <p:cNvCxnSpPr>
            <a:cxnSpLocks/>
          </p:cNvCxnSpPr>
          <p:nvPr/>
        </p:nvCxnSpPr>
        <p:spPr bwMode="auto">
          <a:xfrm flipH="1">
            <a:off x="4448371" y="2637192"/>
            <a:ext cx="5006" cy="295624"/>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8" name="Straight Arrow Connector 67">
            <a:extLst>
              <a:ext uri="{FF2B5EF4-FFF2-40B4-BE49-F238E27FC236}">
                <a16:creationId xmlns:a16="http://schemas.microsoft.com/office/drawing/2014/main" id="{10459563-6C76-4F1E-AD0F-C843BB4F672D}"/>
              </a:ext>
            </a:extLst>
          </p:cNvPr>
          <p:cNvCxnSpPr>
            <a:cxnSpLocks/>
          </p:cNvCxnSpPr>
          <p:nvPr/>
        </p:nvCxnSpPr>
        <p:spPr bwMode="auto">
          <a:xfrm flipH="1" flipV="1">
            <a:off x="6216967" y="3148233"/>
            <a:ext cx="579592" cy="373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08F91892-DF92-41D3-94DF-9E6A2691B4EB}"/>
              </a:ext>
            </a:extLst>
          </p:cNvPr>
          <p:cNvCxnSpPr>
            <a:cxnSpLocks/>
          </p:cNvCxnSpPr>
          <p:nvPr/>
        </p:nvCxnSpPr>
        <p:spPr bwMode="auto">
          <a:xfrm flipH="1">
            <a:off x="5608340" y="4793152"/>
            <a:ext cx="119825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2DE5C29C-F7BD-4F5B-A821-E11B1683A3A3}"/>
              </a:ext>
            </a:extLst>
          </p:cNvPr>
          <p:cNvSpPr txBox="1"/>
          <p:nvPr/>
        </p:nvSpPr>
        <p:spPr>
          <a:xfrm>
            <a:off x="4095945" y="882443"/>
            <a:ext cx="1333107"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Start</a:t>
            </a:r>
            <a:endParaRPr lang="en-IN" dirty="0">
              <a:latin typeface="Cambria" panose="02040503050406030204" pitchFamily="18" charset="0"/>
              <a:ea typeface="Cambria" panose="02040503050406030204" pitchFamily="18" charset="0"/>
            </a:endParaRPr>
          </a:p>
        </p:txBody>
      </p:sp>
      <p:sp>
        <p:nvSpPr>
          <p:cNvPr id="91" name="TextBox 90">
            <a:extLst>
              <a:ext uri="{FF2B5EF4-FFF2-40B4-BE49-F238E27FC236}">
                <a16:creationId xmlns:a16="http://schemas.microsoft.com/office/drawing/2014/main" id="{3CB24A6C-C58D-47CF-BAAB-FEE4EDAA7239}"/>
              </a:ext>
            </a:extLst>
          </p:cNvPr>
          <p:cNvSpPr txBox="1"/>
          <p:nvPr/>
        </p:nvSpPr>
        <p:spPr>
          <a:xfrm>
            <a:off x="3500797" y="1491618"/>
            <a:ext cx="2903893" cy="707886"/>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Camera Input Data</a:t>
            </a:r>
            <a:endParaRPr lang="en-IN"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p:txBody>
      </p:sp>
      <p:sp>
        <p:nvSpPr>
          <p:cNvPr id="98" name="TextBox 97">
            <a:extLst>
              <a:ext uri="{FF2B5EF4-FFF2-40B4-BE49-F238E27FC236}">
                <a16:creationId xmlns:a16="http://schemas.microsoft.com/office/drawing/2014/main" id="{DA193329-8555-4324-A07D-B226DFEB4A25}"/>
              </a:ext>
            </a:extLst>
          </p:cNvPr>
          <p:cNvSpPr txBox="1"/>
          <p:nvPr/>
        </p:nvSpPr>
        <p:spPr>
          <a:xfrm>
            <a:off x="3568605" y="2241068"/>
            <a:ext cx="2187999" cy="707886"/>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Process live Video</a:t>
            </a:r>
            <a:endParaRPr lang="en-IN"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a:p>
            <a:endParaRPr lang="en-US" sz="1100" dirty="0">
              <a:latin typeface="Cambria" panose="02040503050406030204" pitchFamily="18" charset="0"/>
              <a:ea typeface="Cambria" panose="02040503050406030204" pitchFamily="18" charset="0"/>
            </a:endParaRPr>
          </a:p>
        </p:txBody>
      </p:sp>
      <p:sp>
        <p:nvSpPr>
          <p:cNvPr id="99" name="TextBox 98">
            <a:extLst>
              <a:ext uri="{FF2B5EF4-FFF2-40B4-BE49-F238E27FC236}">
                <a16:creationId xmlns:a16="http://schemas.microsoft.com/office/drawing/2014/main" id="{865430E3-6542-42C0-8FC3-20261682D9B7}"/>
              </a:ext>
            </a:extLst>
          </p:cNvPr>
          <p:cNvSpPr txBox="1"/>
          <p:nvPr/>
        </p:nvSpPr>
        <p:spPr>
          <a:xfrm>
            <a:off x="3274249" y="2950126"/>
            <a:ext cx="2568501" cy="646331"/>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Key Frame Extraction</a:t>
            </a:r>
            <a:endParaRPr lang="en-IN"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101" name="TextBox 100">
            <a:extLst>
              <a:ext uri="{FF2B5EF4-FFF2-40B4-BE49-F238E27FC236}">
                <a16:creationId xmlns:a16="http://schemas.microsoft.com/office/drawing/2014/main" id="{3E7D409F-36B9-4975-8502-63A579D8D419}"/>
              </a:ext>
            </a:extLst>
          </p:cNvPr>
          <p:cNvSpPr txBox="1"/>
          <p:nvPr/>
        </p:nvSpPr>
        <p:spPr>
          <a:xfrm>
            <a:off x="3602062" y="4608486"/>
            <a:ext cx="1988437"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Is it a Weapon?</a:t>
            </a:r>
            <a:endParaRPr lang="en-IN" dirty="0">
              <a:latin typeface="Cambria" panose="02040503050406030204" pitchFamily="18" charset="0"/>
              <a:ea typeface="Cambria" panose="02040503050406030204" pitchFamily="18" charset="0"/>
            </a:endParaRPr>
          </a:p>
        </p:txBody>
      </p:sp>
      <p:sp>
        <p:nvSpPr>
          <p:cNvPr id="103" name="TextBox 102">
            <a:extLst>
              <a:ext uri="{FF2B5EF4-FFF2-40B4-BE49-F238E27FC236}">
                <a16:creationId xmlns:a16="http://schemas.microsoft.com/office/drawing/2014/main" id="{F897BA4C-BB8B-458D-B3E6-F8B20B0476DB}"/>
              </a:ext>
            </a:extLst>
          </p:cNvPr>
          <p:cNvSpPr txBox="1"/>
          <p:nvPr/>
        </p:nvSpPr>
        <p:spPr>
          <a:xfrm>
            <a:off x="3712355" y="6151944"/>
            <a:ext cx="1181241"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    End</a:t>
            </a:r>
            <a:endParaRPr lang="en-IN" dirty="0">
              <a:latin typeface="Cambria" panose="02040503050406030204" pitchFamily="18" charset="0"/>
              <a:ea typeface="Cambria" panose="02040503050406030204" pitchFamily="18" charset="0"/>
            </a:endParaRPr>
          </a:p>
        </p:txBody>
      </p:sp>
      <p:sp>
        <p:nvSpPr>
          <p:cNvPr id="104" name="TextBox 103">
            <a:extLst>
              <a:ext uri="{FF2B5EF4-FFF2-40B4-BE49-F238E27FC236}">
                <a16:creationId xmlns:a16="http://schemas.microsoft.com/office/drawing/2014/main" id="{4569BC7B-02F4-4916-BF92-C22ED24446DC}"/>
              </a:ext>
            </a:extLst>
          </p:cNvPr>
          <p:cNvSpPr txBox="1"/>
          <p:nvPr/>
        </p:nvSpPr>
        <p:spPr>
          <a:xfrm rot="16200000">
            <a:off x="5972959" y="3498846"/>
            <a:ext cx="1181241"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No</a:t>
            </a:r>
            <a:endParaRPr lang="en-IN" dirty="0">
              <a:latin typeface="Cambria" panose="02040503050406030204" pitchFamily="18" charset="0"/>
              <a:ea typeface="Cambria" panose="02040503050406030204" pitchFamily="18" charset="0"/>
            </a:endParaRPr>
          </a:p>
        </p:txBody>
      </p:sp>
      <p:sp>
        <p:nvSpPr>
          <p:cNvPr id="105" name="TextBox 104">
            <a:extLst>
              <a:ext uri="{FF2B5EF4-FFF2-40B4-BE49-F238E27FC236}">
                <a16:creationId xmlns:a16="http://schemas.microsoft.com/office/drawing/2014/main" id="{D7780F20-E304-48DD-898F-A5ED90F9EB87}"/>
              </a:ext>
            </a:extLst>
          </p:cNvPr>
          <p:cNvSpPr txBox="1"/>
          <p:nvPr/>
        </p:nvSpPr>
        <p:spPr>
          <a:xfrm>
            <a:off x="4171879" y="5124637"/>
            <a:ext cx="1181241"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Yes</a:t>
            </a:r>
            <a:endParaRPr lang="en-IN" dirty="0">
              <a:latin typeface="Cambria" panose="02040503050406030204" pitchFamily="18" charset="0"/>
              <a:ea typeface="Cambria" panose="02040503050406030204" pitchFamily="18" charset="0"/>
            </a:endParaRPr>
          </a:p>
        </p:txBody>
      </p:sp>
      <p:cxnSp>
        <p:nvCxnSpPr>
          <p:cNvPr id="108" name="Straight Connector 107">
            <a:extLst>
              <a:ext uri="{FF2B5EF4-FFF2-40B4-BE49-F238E27FC236}">
                <a16:creationId xmlns:a16="http://schemas.microsoft.com/office/drawing/2014/main" id="{355FC623-C9F8-4446-9B17-60BDCE8E4E6F}"/>
              </a:ext>
            </a:extLst>
          </p:cNvPr>
          <p:cNvCxnSpPr>
            <a:cxnSpLocks/>
          </p:cNvCxnSpPr>
          <p:nvPr/>
        </p:nvCxnSpPr>
        <p:spPr bwMode="auto">
          <a:xfrm>
            <a:off x="6796559" y="3148233"/>
            <a:ext cx="10040" cy="164491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1" name="Title 1">
            <a:extLst>
              <a:ext uri="{FF2B5EF4-FFF2-40B4-BE49-F238E27FC236}">
                <a16:creationId xmlns:a16="http://schemas.microsoft.com/office/drawing/2014/main" id="{37F30134-756E-4CF7-8BEF-333BC7709412}"/>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
        <p:nvSpPr>
          <p:cNvPr id="53" name="Rectangle 52">
            <a:extLst>
              <a:ext uri="{FF2B5EF4-FFF2-40B4-BE49-F238E27FC236}">
                <a16:creationId xmlns:a16="http://schemas.microsoft.com/office/drawing/2014/main" id="{BADE8CB7-3272-4A33-97ED-4C9911DB4029}"/>
              </a:ext>
            </a:extLst>
          </p:cNvPr>
          <p:cNvSpPr/>
          <p:nvPr/>
        </p:nvSpPr>
        <p:spPr bwMode="auto">
          <a:xfrm>
            <a:off x="2610348" y="3687922"/>
            <a:ext cx="3481081" cy="39958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55" name="TextBox 54">
            <a:extLst>
              <a:ext uri="{FF2B5EF4-FFF2-40B4-BE49-F238E27FC236}">
                <a16:creationId xmlns:a16="http://schemas.microsoft.com/office/drawing/2014/main" id="{91286C67-B21F-4ED3-B972-384B22CE93BB}"/>
              </a:ext>
            </a:extLst>
          </p:cNvPr>
          <p:cNvSpPr txBox="1"/>
          <p:nvPr/>
        </p:nvSpPr>
        <p:spPr>
          <a:xfrm>
            <a:off x="3283663" y="3683512"/>
            <a:ext cx="2769313"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Image Recognition</a:t>
            </a:r>
            <a:endParaRPr lang="en-IN" dirty="0">
              <a:latin typeface="Cambria" panose="02040503050406030204" pitchFamily="18" charset="0"/>
              <a:ea typeface="Cambria" panose="02040503050406030204" pitchFamily="18" charset="0"/>
            </a:endParaRPr>
          </a:p>
        </p:txBody>
      </p:sp>
      <p:sp>
        <p:nvSpPr>
          <p:cNvPr id="56" name="Rectangle 55">
            <a:extLst>
              <a:ext uri="{FF2B5EF4-FFF2-40B4-BE49-F238E27FC236}">
                <a16:creationId xmlns:a16="http://schemas.microsoft.com/office/drawing/2014/main" id="{6AF7E7ED-F787-4364-A6B4-DE2CAAC8375E}"/>
              </a:ext>
            </a:extLst>
          </p:cNvPr>
          <p:cNvSpPr/>
          <p:nvPr/>
        </p:nvSpPr>
        <p:spPr bwMode="auto">
          <a:xfrm>
            <a:off x="2717975" y="5530949"/>
            <a:ext cx="3481081" cy="39958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57" name="TextBox 56">
            <a:extLst>
              <a:ext uri="{FF2B5EF4-FFF2-40B4-BE49-F238E27FC236}">
                <a16:creationId xmlns:a16="http://schemas.microsoft.com/office/drawing/2014/main" id="{DD35FC70-8AD5-4947-8A25-9AF4959BA8A4}"/>
              </a:ext>
            </a:extLst>
          </p:cNvPr>
          <p:cNvSpPr txBox="1"/>
          <p:nvPr/>
        </p:nvSpPr>
        <p:spPr>
          <a:xfrm>
            <a:off x="3518262" y="5535427"/>
            <a:ext cx="2065316"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Alert Notification</a:t>
            </a:r>
            <a:endParaRPr lang="en-IN" dirty="0">
              <a:latin typeface="Cambria" panose="02040503050406030204" pitchFamily="18" charset="0"/>
              <a:ea typeface="Cambria" panose="02040503050406030204" pitchFamily="18" charset="0"/>
            </a:endParaRPr>
          </a:p>
        </p:txBody>
      </p:sp>
      <p:cxnSp>
        <p:nvCxnSpPr>
          <p:cNvPr id="61" name="Straight Arrow Connector 60">
            <a:extLst>
              <a:ext uri="{FF2B5EF4-FFF2-40B4-BE49-F238E27FC236}">
                <a16:creationId xmlns:a16="http://schemas.microsoft.com/office/drawing/2014/main" id="{268E599A-5CF5-414E-BDCD-D1BAACBACE0F}"/>
              </a:ext>
            </a:extLst>
          </p:cNvPr>
          <p:cNvCxnSpPr>
            <a:cxnSpLocks/>
          </p:cNvCxnSpPr>
          <p:nvPr/>
        </p:nvCxnSpPr>
        <p:spPr bwMode="auto">
          <a:xfrm>
            <a:off x="4441294" y="3367080"/>
            <a:ext cx="0" cy="3164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8FED0968-79D5-4019-A5F9-7FA3E4DDC499}"/>
              </a:ext>
            </a:extLst>
          </p:cNvPr>
          <p:cNvCxnSpPr>
            <a:cxnSpLocks/>
          </p:cNvCxnSpPr>
          <p:nvPr/>
        </p:nvCxnSpPr>
        <p:spPr bwMode="auto">
          <a:xfrm>
            <a:off x="4441294" y="4096932"/>
            <a:ext cx="0" cy="3164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CE141FC7-2DFB-486A-B6A7-AED56D61D383}"/>
              </a:ext>
            </a:extLst>
          </p:cNvPr>
          <p:cNvCxnSpPr>
            <a:cxnSpLocks/>
          </p:cNvCxnSpPr>
          <p:nvPr/>
        </p:nvCxnSpPr>
        <p:spPr bwMode="auto">
          <a:xfrm>
            <a:off x="4458515" y="5221964"/>
            <a:ext cx="0" cy="3164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a:extLst>
              <a:ext uri="{FF2B5EF4-FFF2-40B4-BE49-F238E27FC236}">
                <a16:creationId xmlns:a16="http://schemas.microsoft.com/office/drawing/2014/main" id="{DFCDC42C-F740-4991-8F47-B7019C6959E9}"/>
              </a:ext>
            </a:extLst>
          </p:cNvPr>
          <p:cNvCxnSpPr>
            <a:cxnSpLocks/>
          </p:cNvCxnSpPr>
          <p:nvPr/>
        </p:nvCxnSpPr>
        <p:spPr bwMode="auto">
          <a:xfrm>
            <a:off x="4458516" y="5909472"/>
            <a:ext cx="0" cy="316432"/>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8612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US" sz="24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23</a:t>
            </a:fld>
            <a:endParaRPr lang="en-US" dirty="0"/>
          </a:p>
        </p:txBody>
      </p:sp>
      <p:sp>
        <p:nvSpPr>
          <p:cNvPr id="6" name="Title 1">
            <a:extLst>
              <a:ext uri="{FF2B5EF4-FFF2-40B4-BE49-F238E27FC236}">
                <a16:creationId xmlns:a16="http://schemas.microsoft.com/office/drawing/2014/main" id="{D1E88A27-93F0-446A-AA28-96614B776B96}"/>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
        <p:nvSpPr>
          <p:cNvPr id="7" name="Content Placeholder 6">
            <a:extLst>
              <a:ext uri="{FF2B5EF4-FFF2-40B4-BE49-F238E27FC236}">
                <a16:creationId xmlns:a16="http://schemas.microsoft.com/office/drawing/2014/main" id="{FA9C6C70-2A57-4BB3-8092-9DE888D106C5}"/>
              </a:ext>
            </a:extLst>
          </p:cNvPr>
          <p:cNvSpPr>
            <a:spLocks noGrp="1"/>
          </p:cNvSpPr>
          <p:nvPr>
            <p:ph idx="1"/>
          </p:nvPr>
        </p:nvSpPr>
        <p:spPr>
          <a:xfrm>
            <a:off x="381000" y="685800"/>
            <a:ext cx="8763000" cy="6172200"/>
          </a:xfrm>
        </p:spPr>
        <p:txBody>
          <a:bodyPr/>
          <a:lstStyle/>
          <a:p>
            <a:pPr marL="0" indent="0">
              <a:buNone/>
            </a:pPr>
            <a:r>
              <a:rPr lang="en-US" sz="1800" dirty="0">
                <a:latin typeface="Cambria" panose="02040503050406030204" pitchFamily="18" charset="0"/>
                <a:ea typeface="Cambria" panose="02040503050406030204" pitchFamily="18" charset="0"/>
              </a:rPr>
              <a:t> </a:t>
            </a:r>
            <a:r>
              <a:rPr lang="en-US" sz="2000" dirty="0">
                <a:solidFill>
                  <a:srgbClr val="FF0000"/>
                </a:solidFill>
                <a:latin typeface="Cambria" panose="02040503050406030204" pitchFamily="18" charset="0"/>
                <a:ea typeface="Cambria" panose="02040503050406030204" pitchFamily="18" charset="0"/>
              </a:rPr>
              <a:t>Threat Detection System using YOLO</a:t>
            </a:r>
          </a:p>
          <a:p>
            <a:pPr marL="0" indent="0">
              <a:buNone/>
            </a:pPr>
            <a:endParaRPr lang="en-US" sz="1800" dirty="0">
              <a:latin typeface="Cambria" panose="02040503050406030204" pitchFamily="18" charset="0"/>
              <a:ea typeface="Cambria" panose="02040503050406030204" pitchFamily="18" charset="0"/>
            </a:endParaRPr>
          </a:p>
          <a:p>
            <a:pPr algn="just">
              <a:lnSpc>
                <a:spcPct val="150000"/>
              </a:lnSpc>
            </a:pPr>
            <a:r>
              <a:rPr lang="en-US" sz="1800" b="0" i="0" dirty="0">
                <a:solidFill>
                  <a:srgbClr val="333333"/>
                </a:solidFill>
                <a:effectLst/>
                <a:latin typeface="Cambria" panose="02040503050406030204" pitchFamily="18" charset="0"/>
                <a:ea typeface="Cambria" panose="02040503050406030204" pitchFamily="18" charset="0"/>
              </a:rPr>
              <a:t>Every year, a large amount of population reconciles gun-related violence all over the world. In this work, we develop a computer-based fully automated system to identify basic armaments, particularly handguns and rifles. </a:t>
            </a:r>
          </a:p>
          <a:p>
            <a:pPr algn="just">
              <a:lnSpc>
                <a:spcPct val="150000"/>
              </a:lnSpc>
            </a:pPr>
            <a:r>
              <a:rPr lang="en-US" sz="1800" b="0" i="0" dirty="0">
                <a:solidFill>
                  <a:srgbClr val="333333"/>
                </a:solidFill>
                <a:effectLst/>
                <a:latin typeface="Cambria" panose="02040503050406030204" pitchFamily="18" charset="0"/>
                <a:ea typeface="Cambria" panose="02040503050406030204" pitchFamily="18" charset="0"/>
              </a:rPr>
              <a:t>Recent work in the field of deep learning and transfer learning has demonstrated significant progress in the areas of object detection and recognition. We have implemented YOLO V3 “You Only Look Once” object detection model by training it on our customized dataset. </a:t>
            </a:r>
          </a:p>
          <a:p>
            <a:pPr algn="just">
              <a:lnSpc>
                <a:spcPct val="150000"/>
              </a:lnSpc>
            </a:pPr>
            <a:r>
              <a:rPr lang="en-US" sz="1800" b="0" i="0" dirty="0">
                <a:solidFill>
                  <a:srgbClr val="333333"/>
                </a:solidFill>
                <a:effectLst/>
                <a:latin typeface="Cambria" panose="02040503050406030204" pitchFamily="18" charset="0"/>
                <a:ea typeface="Cambria" panose="02040503050406030204" pitchFamily="18" charset="0"/>
              </a:rPr>
              <a:t>The training results confirm that YOLO V3 outperforms YOLO V2 and traditional convolutional neural network (CNN). Additionally, intensive GPUs or high computation resources were not required in our approach as we used transfer learning for training our model. </a:t>
            </a:r>
          </a:p>
          <a:p>
            <a:pPr marL="0" indent="0" algn="just">
              <a:buNone/>
            </a:pPr>
            <a:endParaRPr lang="en-US" sz="1400" dirty="0">
              <a:solidFill>
                <a:srgbClr val="333333"/>
              </a:solidFill>
              <a:latin typeface="Cambria" panose="02040503050406030204" pitchFamily="18" charset="0"/>
              <a:ea typeface="Cambria" panose="02040503050406030204" pitchFamily="18" charset="0"/>
            </a:endParaRPr>
          </a:p>
          <a:p>
            <a:pPr marL="0" indent="0" algn="just">
              <a:buNone/>
            </a:pPr>
            <a:r>
              <a:rPr lang="en-US" sz="1400" dirty="0">
                <a:solidFill>
                  <a:srgbClr val="333333"/>
                </a:solidFill>
                <a:latin typeface="Cambria" panose="02040503050406030204" pitchFamily="18" charset="0"/>
                <a:ea typeface="Cambria" panose="02040503050406030204" pitchFamily="18" charset="0"/>
              </a:rPr>
              <a:t>       </a:t>
            </a:r>
            <a:endParaRPr lang="en-US" sz="1800" b="0" i="0" dirty="0">
              <a:solidFill>
                <a:srgbClr val="333333"/>
              </a:solidFill>
              <a:effectLst/>
              <a:latin typeface="Cambria" panose="02040503050406030204" pitchFamily="18" charset="0"/>
              <a:ea typeface="Cambria" panose="02040503050406030204" pitchFamily="18" charset="0"/>
            </a:endParaRPr>
          </a:p>
          <a:p>
            <a:pPr marL="0" indent="0" algn="just">
              <a:buNone/>
            </a:pPr>
            <a:r>
              <a:rPr lang="en-US" sz="1800" dirty="0">
                <a:solidFill>
                  <a:srgbClr val="333333"/>
                </a:solidFill>
                <a:latin typeface="Cambria" panose="02040503050406030204" pitchFamily="18" charset="0"/>
                <a:ea typeface="Cambria" panose="02040503050406030204" pitchFamily="18" charset="0"/>
              </a:rPr>
              <a:t>      </a:t>
            </a:r>
          </a:p>
          <a:p>
            <a:pPr marL="0" indent="0" algn="just">
              <a:buNone/>
            </a:pPr>
            <a:r>
              <a:rPr lang="en-US" sz="1800" dirty="0">
                <a:solidFill>
                  <a:srgbClr val="333333"/>
                </a:solidFill>
                <a:latin typeface="Cambria" panose="02040503050406030204" pitchFamily="18" charset="0"/>
                <a:ea typeface="Cambria" panose="02040503050406030204" pitchFamily="18" charset="0"/>
              </a:rPr>
              <a:t>       </a:t>
            </a:r>
            <a:endParaRPr lang="en-IN" sz="1800" dirty="0">
              <a:latin typeface="Cambria" panose="02040503050406030204" pitchFamily="18" charset="0"/>
              <a:ea typeface="Cambria" panose="020405030504060302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4211-051D-46A7-B9D3-B39F4AC5C9AF}"/>
              </a:ext>
            </a:extLst>
          </p:cNvPr>
          <p:cNvSpPr>
            <a:spLocks noGrp="1"/>
          </p:cNvSpPr>
          <p:nvPr>
            <p:ph type="title"/>
          </p:nvPr>
        </p:nvSpPr>
        <p:spPr>
          <a:xfrm>
            <a:off x="457200" y="0"/>
            <a:ext cx="8229600" cy="836712"/>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br>
              <a:rPr lang="en-US" sz="2400" b="1" dirty="0">
                <a:solidFill>
                  <a:srgbClr val="FFC000"/>
                </a:solidFill>
                <a:latin typeface="Cambria" panose="02040503050406030204" pitchFamily="18" charset="0"/>
                <a:ea typeface="Cambria" panose="02040503050406030204" pitchFamily="18" charset="0"/>
              </a:rPr>
            </a:br>
            <a:r>
              <a:rPr lang="en-US" sz="2400" b="1" dirty="0">
                <a:solidFill>
                  <a:srgbClr val="FFC000"/>
                </a:solidFill>
                <a:latin typeface="Cambria" panose="02040503050406030204" pitchFamily="18" charset="0"/>
                <a:ea typeface="Cambria" panose="02040503050406030204" pitchFamily="18" charset="0"/>
              </a:rPr>
              <a:t>						</a:t>
            </a:r>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br>
              <a:rPr lang="en-US" sz="2400" b="1" kern="0" dirty="0">
                <a:solidFill>
                  <a:srgbClr val="FFC000"/>
                </a:solidFill>
                <a:latin typeface="Cambria" panose="02040503050406030204" pitchFamily="18" charset="0"/>
                <a:ea typeface="Cambria" panose="02040503050406030204" pitchFamily="18" charset="0"/>
              </a:rPr>
            </a:br>
            <a:endParaRPr lang="en-IN" sz="2400" dirty="0"/>
          </a:p>
        </p:txBody>
      </p:sp>
      <p:sp>
        <p:nvSpPr>
          <p:cNvPr id="3" name="Content Placeholder 2">
            <a:extLst>
              <a:ext uri="{FF2B5EF4-FFF2-40B4-BE49-F238E27FC236}">
                <a16:creationId xmlns:a16="http://schemas.microsoft.com/office/drawing/2014/main" id="{BB13D1A8-4728-42E4-B6F7-65845809748B}"/>
              </a:ext>
            </a:extLst>
          </p:cNvPr>
          <p:cNvSpPr>
            <a:spLocks noGrp="1"/>
          </p:cNvSpPr>
          <p:nvPr>
            <p:ph idx="1"/>
          </p:nvPr>
        </p:nvSpPr>
        <p:spPr>
          <a:xfrm>
            <a:off x="457200" y="836712"/>
            <a:ext cx="8229600" cy="5289451"/>
          </a:xfrm>
        </p:spPr>
        <p:txBody>
          <a:bodyPr/>
          <a:lstStyle/>
          <a:p>
            <a:pPr algn="just">
              <a:lnSpc>
                <a:spcPct val="150000"/>
              </a:lnSpc>
            </a:pPr>
            <a:r>
              <a:rPr lang="en-US" sz="1800" b="0" i="0" dirty="0">
                <a:solidFill>
                  <a:srgbClr val="333333"/>
                </a:solidFill>
                <a:effectLst/>
                <a:latin typeface="Cambria" panose="02040503050406030204" pitchFamily="18" charset="0"/>
                <a:ea typeface="Cambria" panose="02040503050406030204" pitchFamily="18" charset="0"/>
              </a:rPr>
              <a:t>Applying this model in our surveillance system, we can attempt to save human life and accomplish reduction in the rate of manslaughter or mass killing. Additionally, our proposed system can also be implemented in high-end surveillance and security robots to detect a weapon or unsafe assets to avoid any kind of assault or risk to human life.</a:t>
            </a:r>
          </a:p>
          <a:p>
            <a:pPr marL="0" indent="0">
              <a:buNone/>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83FD789E-3ACA-4795-A588-A4EEF5F9F884}"/>
              </a:ext>
            </a:extLst>
          </p:cNvPr>
          <p:cNvSpPr>
            <a:spLocks noGrp="1"/>
          </p:cNvSpPr>
          <p:nvPr>
            <p:ph type="sldNum" sz="quarter" idx="12"/>
          </p:nvPr>
        </p:nvSpPr>
        <p:spPr/>
        <p:txBody>
          <a:bodyPr/>
          <a:lstStyle/>
          <a:p>
            <a:pPr>
              <a:defRPr/>
            </a:pPr>
            <a:fld id="{51EDAF45-A1ED-443F-B7DC-99AC8969684E}" type="slidenum">
              <a:rPr lang="en-US" smtClean="0"/>
              <a:pPr>
                <a:defRPr/>
              </a:pPr>
              <a:t>24</a:t>
            </a:fld>
            <a:endParaRPr lang="en-US" dirty="0"/>
          </a:p>
        </p:txBody>
      </p:sp>
    </p:spTree>
    <p:extLst>
      <p:ext uri="{BB962C8B-B14F-4D97-AF65-F5344CB8AC3E}">
        <p14:creationId xmlns:p14="http://schemas.microsoft.com/office/powerpoint/2010/main" val="1447003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B2C3-99E0-4C9D-B7DB-B91FB07B76FC}"/>
              </a:ext>
            </a:extLst>
          </p:cNvPr>
          <p:cNvSpPr>
            <a:spLocks noGrp="1"/>
          </p:cNvSpPr>
          <p:nvPr>
            <p:ph type="title"/>
          </p:nvPr>
        </p:nvSpPr>
        <p:spPr>
          <a:xfrm>
            <a:off x="457200" y="0"/>
            <a:ext cx="8229600" cy="731837"/>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IN" sz="2400" dirty="0"/>
          </a:p>
        </p:txBody>
      </p:sp>
      <p:sp>
        <p:nvSpPr>
          <p:cNvPr id="3" name="Content Placeholder 2">
            <a:extLst>
              <a:ext uri="{FF2B5EF4-FFF2-40B4-BE49-F238E27FC236}">
                <a16:creationId xmlns:a16="http://schemas.microsoft.com/office/drawing/2014/main" id="{D5880BD3-0356-43BA-AFD8-77F93555D89F}"/>
              </a:ext>
            </a:extLst>
          </p:cNvPr>
          <p:cNvSpPr>
            <a:spLocks noGrp="1"/>
          </p:cNvSpPr>
          <p:nvPr>
            <p:ph idx="1"/>
          </p:nvPr>
        </p:nvSpPr>
        <p:spPr>
          <a:xfrm>
            <a:off x="381000" y="731838"/>
            <a:ext cx="8763000" cy="6126162"/>
          </a:xfrm>
        </p:spPr>
        <p:txBody>
          <a:bodyPr/>
          <a:lstStyle/>
          <a:p>
            <a:pPr algn="just">
              <a:lnSpc>
                <a:spcPct val="150000"/>
              </a:lnSpc>
            </a:pPr>
            <a:r>
              <a:rPr lang="en-US" sz="1800" dirty="0">
                <a:latin typeface="Cambria" panose="02040503050406030204" pitchFamily="18" charset="0"/>
                <a:ea typeface="Cambria" panose="02040503050406030204" pitchFamily="18" charset="0"/>
              </a:rPr>
              <a:t>The base model for weapon detection system is operated using python where the primary importing packages are OpenCV and numpy.</a:t>
            </a:r>
          </a:p>
          <a:p>
            <a:pPr algn="just">
              <a:lnSpc>
                <a:spcPct val="150000"/>
              </a:lnSpc>
            </a:pPr>
            <a:r>
              <a:rPr lang="en-US" sz="1800" dirty="0">
                <a:latin typeface="Cambria" panose="02040503050406030204" pitchFamily="18" charset="0"/>
                <a:ea typeface="Cambria" panose="02040503050406030204" pitchFamily="18" charset="0"/>
              </a:rPr>
              <a:t>The classes that are used in this model are solely weapons such as guns, knives, swords etc.</a:t>
            </a:r>
          </a:p>
          <a:p>
            <a:pPr algn="just">
              <a:lnSpc>
                <a:spcPct val="150000"/>
              </a:lnSpc>
            </a:pPr>
            <a:r>
              <a:rPr lang="en-US" sz="1800" dirty="0">
                <a:latin typeface="Cambria" panose="02040503050406030204" pitchFamily="18" charset="0"/>
                <a:ea typeface="Cambria" panose="02040503050406030204" pitchFamily="18" charset="0"/>
              </a:rPr>
              <a:t>This model is coded in python and is tested on pycharm IDE. We install the same packages and IDE on Raspberry pi.</a:t>
            </a:r>
          </a:p>
          <a:p>
            <a:pPr algn="just">
              <a:lnSpc>
                <a:spcPct val="150000"/>
              </a:lnSpc>
            </a:pPr>
            <a:r>
              <a:rPr lang="en-IN" sz="1800" dirty="0">
                <a:latin typeface="Cambria" panose="02040503050406030204" pitchFamily="18" charset="0"/>
                <a:ea typeface="Cambria" panose="02040503050406030204" pitchFamily="18" charset="0"/>
              </a:rPr>
              <a:t>So this base model was trained using UGR(UNIVERSIDAD DEGRANADA) hand guns and the IMFDB(Internet Movie Firearm Database)</a:t>
            </a:r>
            <a:r>
              <a:rPr lang="en-IN" sz="1400" b="1"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For testing gun detection, we are using the UGR handgun testing dataset and the IMFDB dataset . The IMFDB dataset contains around 1500 images of various guns, rifles, shotguns, etc. These are images of various movie scenes. The negative images in the dataset contain images of objects with shapes similar to a gun like hairdryers, drills, etc.</a:t>
            </a:r>
          </a:p>
          <a:p>
            <a:endParaRPr lang="en-US" sz="1800" dirty="0">
              <a:latin typeface="Cambria" panose="02040503050406030204" pitchFamily="18" charset="0"/>
              <a:ea typeface="Cambria" panose="02040503050406030204" pitchFamily="18" charset="0"/>
            </a:endParaRPr>
          </a:p>
          <a:p>
            <a:pPr marL="0" indent="0">
              <a:buNone/>
            </a:pPr>
            <a:endParaRPr lang="en-US" sz="1800" dirty="0">
              <a:latin typeface="Cambria" panose="02040503050406030204" pitchFamily="18" charset="0"/>
              <a:ea typeface="Cambria" panose="02040503050406030204" pitchFamily="18" charset="0"/>
            </a:endParaRPr>
          </a:p>
          <a:p>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FF96C60-E1E2-4915-B1B4-66A66CF8EA35}"/>
              </a:ext>
            </a:extLst>
          </p:cNvPr>
          <p:cNvSpPr>
            <a:spLocks noGrp="1"/>
          </p:cNvSpPr>
          <p:nvPr>
            <p:ph type="sldNum" sz="quarter" idx="12"/>
          </p:nvPr>
        </p:nvSpPr>
        <p:spPr/>
        <p:txBody>
          <a:bodyPr/>
          <a:lstStyle/>
          <a:p>
            <a:pPr>
              <a:defRPr/>
            </a:pPr>
            <a:fld id="{51EDAF45-A1ED-443F-B7DC-99AC8969684E}" type="slidenum">
              <a:rPr lang="en-US" smtClean="0"/>
              <a:pPr>
                <a:defRPr/>
              </a:pPr>
              <a:t>25</a:t>
            </a:fld>
            <a:endParaRPr lang="en-US" dirty="0"/>
          </a:p>
        </p:txBody>
      </p:sp>
      <p:sp>
        <p:nvSpPr>
          <p:cNvPr id="5" name="Title 1">
            <a:extLst>
              <a:ext uri="{FF2B5EF4-FFF2-40B4-BE49-F238E27FC236}">
                <a16:creationId xmlns:a16="http://schemas.microsoft.com/office/drawing/2014/main" id="{5C1DB28E-F50D-4566-AC28-89CF51B77526}"/>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506530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B2C3-99E0-4C9D-B7DB-B91FB07B76FC}"/>
              </a:ext>
            </a:extLst>
          </p:cNvPr>
          <p:cNvSpPr>
            <a:spLocks noGrp="1"/>
          </p:cNvSpPr>
          <p:nvPr>
            <p:ph type="title"/>
          </p:nvPr>
        </p:nvSpPr>
        <p:spPr>
          <a:xfrm>
            <a:off x="457200" y="0"/>
            <a:ext cx="8229600" cy="731837"/>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endParaRPr lang="en-IN" sz="2400" dirty="0"/>
          </a:p>
        </p:txBody>
      </p:sp>
      <p:sp>
        <p:nvSpPr>
          <p:cNvPr id="3" name="Content Placeholder 2">
            <a:extLst>
              <a:ext uri="{FF2B5EF4-FFF2-40B4-BE49-F238E27FC236}">
                <a16:creationId xmlns:a16="http://schemas.microsoft.com/office/drawing/2014/main" id="{D5880BD3-0356-43BA-AFD8-77F93555D89F}"/>
              </a:ext>
            </a:extLst>
          </p:cNvPr>
          <p:cNvSpPr>
            <a:spLocks noGrp="1"/>
          </p:cNvSpPr>
          <p:nvPr>
            <p:ph idx="1"/>
          </p:nvPr>
        </p:nvSpPr>
        <p:spPr>
          <a:xfrm>
            <a:off x="381000" y="731838"/>
            <a:ext cx="8763000" cy="6126162"/>
          </a:xfrm>
        </p:spPr>
        <p:txBody>
          <a:bodyPr/>
          <a:lstStyle/>
          <a:p>
            <a:pPr>
              <a:lnSpc>
                <a:spcPct val="150000"/>
              </a:lnSpc>
            </a:pPr>
            <a:r>
              <a:rPr lang="en-US" sz="1800" dirty="0">
                <a:latin typeface="Cambria" panose="02040503050406030204" pitchFamily="18" charset="0"/>
                <a:ea typeface="Cambria" panose="02040503050406030204" pitchFamily="18" charset="0"/>
              </a:rPr>
              <a:t>IOT makes it easy to manage access to services and devices in the cloud and in the field.</a:t>
            </a:r>
          </a:p>
          <a:p>
            <a:pPr>
              <a:lnSpc>
                <a:spcPct val="150000"/>
              </a:lnSpc>
            </a:pPr>
            <a:r>
              <a:rPr lang="en-US" sz="1800" dirty="0">
                <a:latin typeface="Cambria" panose="02040503050406030204" pitchFamily="18" charset="0"/>
                <a:ea typeface="Cambria" panose="02040503050406030204" pitchFamily="18" charset="0"/>
              </a:rPr>
              <a:t>IOT grant anyone access to devices, services, and networks with a simple, one-time invitation.</a:t>
            </a:r>
          </a:p>
          <a:p>
            <a:pPr>
              <a:lnSpc>
                <a:spcPct val="150000"/>
              </a:lnSpc>
            </a:pPr>
            <a:r>
              <a:rPr lang="en-US" sz="1800" dirty="0">
                <a:latin typeface="Cambria" panose="02040503050406030204" pitchFamily="18" charset="0"/>
                <a:ea typeface="Cambria" panose="02040503050406030204" pitchFamily="18" charset="0"/>
              </a:rPr>
              <a:t>Access your desktop anytime, from anywhere and any device. Fast, secure, and affordable. Remote desktop software for your computers and mobile devices.</a:t>
            </a:r>
          </a:p>
          <a:p>
            <a:pPr>
              <a:lnSpc>
                <a:spcPct val="150000"/>
              </a:lnSpc>
            </a:pPr>
            <a:r>
              <a:rPr lang="en-US" sz="1800" dirty="0">
                <a:latin typeface="Cambria" panose="02040503050406030204" pitchFamily="18" charset="0"/>
                <a:ea typeface="Cambria" panose="02040503050406030204" pitchFamily="18" charset="0"/>
              </a:rPr>
              <a:t>Access to an organizational information system by a user (or an information system) communicating through an external, non-organization-controlled network</a:t>
            </a:r>
          </a:p>
          <a:p>
            <a:pPr>
              <a:lnSpc>
                <a:spcPct val="150000"/>
              </a:lnSpc>
            </a:pPr>
            <a:r>
              <a:rPr lang="en-US" sz="1800" dirty="0">
                <a:latin typeface="Cambria" panose="02040503050406030204" pitchFamily="18" charset="0"/>
                <a:ea typeface="Cambria" panose="02040503050406030204" pitchFamily="18" charset="0"/>
              </a:rPr>
              <a:t>We implemented our intelligent surveillance vehicle to access it from anywhere from the world.</a:t>
            </a:r>
            <a:endParaRPr lang="en-IN" sz="1800" dirty="0">
              <a:latin typeface="Cambria" pitchFamily="18" charset="0"/>
              <a:ea typeface="Cambria" pitchFamily="18" charset="0"/>
            </a:endParaRPr>
          </a:p>
          <a:p>
            <a:pPr marL="0" indent="0">
              <a:buNone/>
            </a:pPr>
            <a:endParaRPr lang="en-US"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FF96C60-E1E2-4915-B1B4-66A66CF8EA35}"/>
              </a:ext>
            </a:extLst>
          </p:cNvPr>
          <p:cNvSpPr>
            <a:spLocks noGrp="1"/>
          </p:cNvSpPr>
          <p:nvPr>
            <p:ph type="sldNum" sz="quarter" idx="12"/>
          </p:nvPr>
        </p:nvSpPr>
        <p:spPr/>
        <p:txBody>
          <a:bodyPr/>
          <a:lstStyle/>
          <a:p>
            <a:pPr>
              <a:defRPr/>
            </a:pPr>
            <a:fld id="{51EDAF45-A1ED-443F-B7DC-99AC8969684E}" type="slidenum">
              <a:rPr lang="en-US" smtClean="0"/>
              <a:pPr>
                <a:defRPr/>
              </a:pPr>
              <a:t>26</a:t>
            </a:fld>
            <a:endParaRPr lang="en-US" dirty="0"/>
          </a:p>
        </p:txBody>
      </p:sp>
      <p:sp>
        <p:nvSpPr>
          <p:cNvPr id="5" name="Title 1">
            <a:extLst>
              <a:ext uri="{FF2B5EF4-FFF2-40B4-BE49-F238E27FC236}">
                <a16:creationId xmlns:a16="http://schemas.microsoft.com/office/drawing/2014/main" id="{5C1DB28E-F50D-4566-AC28-89CF51B77526}"/>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251596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FFA8-AC98-43B4-9382-C7A84449F5A1}"/>
              </a:ext>
            </a:extLst>
          </p:cNvPr>
          <p:cNvSpPr>
            <a:spLocks noGrp="1"/>
          </p:cNvSpPr>
          <p:nvPr>
            <p:ph type="title"/>
          </p:nvPr>
        </p:nvSpPr>
        <p:spPr>
          <a:xfrm>
            <a:off x="251520" y="0"/>
            <a:ext cx="8229600" cy="731837"/>
          </a:xfrm>
        </p:spPr>
        <p:txBody>
          <a:bodyPr/>
          <a:lstStyle/>
          <a:p>
            <a:r>
              <a:rPr lang="en-IN" sz="3200" dirty="0">
                <a:solidFill>
                  <a:srgbClr val="FFC000"/>
                </a:solidFill>
                <a:latin typeface="Cambria" pitchFamily="18" charset="0"/>
                <a:ea typeface="Cambria" pitchFamily="18" charset="0"/>
              </a:rPr>
              <a:t>RESULTS AND DISCUSSION</a:t>
            </a:r>
            <a:endParaRPr lang="en-IN" sz="3200" dirty="0"/>
          </a:p>
        </p:txBody>
      </p:sp>
      <p:sp>
        <p:nvSpPr>
          <p:cNvPr id="4" name="Slide Number Placeholder 3">
            <a:extLst>
              <a:ext uri="{FF2B5EF4-FFF2-40B4-BE49-F238E27FC236}">
                <a16:creationId xmlns:a16="http://schemas.microsoft.com/office/drawing/2014/main" id="{03036923-AE91-450A-84F3-84F34B61E29A}"/>
              </a:ext>
            </a:extLst>
          </p:cNvPr>
          <p:cNvSpPr>
            <a:spLocks noGrp="1"/>
          </p:cNvSpPr>
          <p:nvPr>
            <p:ph type="sldNum" sz="quarter" idx="12"/>
          </p:nvPr>
        </p:nvSpPr>
        <p:spPr/>
        <p:txBody>
          <a:bodyPr/>
          <a:lstStyle/>
          <a:p>
            <a:pPr>
              <a:defRPr/>
            </a:pPr>
            <a:fld id="{51EDAF45-A1ED-443F-B7DC-99AC8969684E}" type="slidenum">
              <a:rPr lang="en-US" smtClean="0"/>
              <a:pPr>
                <a:defRPr/>
              </a:pPr>
              <a:t>27</a:t>
            </a:fld>
            <a:endParaRPr lang="en-US" dirty="0"/>
          </a:p>
        </p:txBody>
      </p:sp>
      <p:pic>
        <p:nvPicPr>
          <p:cNvPr id="5" name="Content Placeholder 9">
            <a:extLst>
              <a:ext uri="{FF2B5EF4-FFF2-40B4-BE49-F238E27FC236}">
                <a16:creationId xmlns:a16="http://schemas.microsoft.com/office/drawing/2014/main" id="{A54FAB38-5F25-ECE9-42C3-999AB7D8A2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31838"/>
            <a:ext cx="8647133" cy="5001418"/>
          </a:xfrm>
          <a:prstGeom prst="rect">
            <a:avLst/>
          </a:prstGeom>
          <a:noFill/>
          <a:ln>
            <a:noFill/>
          </a:ln>
        </p:spPr>
      </p:pic>
      <p:sp>
        <p:nvSpPr>
          <p:cNvPr id="10" name="TextBox 9">
            <a:extLst>
              <a:ext uri="{FF2B5EF4-FFF2-40B4-BE49-F238E27FC236}">
                <a16:creationId xmlns:a16="http://schemas.microsoft.com/office/drawing/2014/main" id="{B2869488-3B7F-1DDC-2FFA-B0182E8E267A}"/>
              </a:ext>
            </a:extLst>
          </p:cNvPr>
          <p:cNvSpPr txBox="1"/>
          <p:nvPr/>
        </p:nvSpPr>
        <p:spPr>
          <a:xfrm>
            <a:off x="2278930" y="5802996"/>
            <a:ext cx="4586140" cy="646331"/>
          </a:xfrm>
          <a:prstGeom prst="rect">
            <a:avLst/>
          </a:prstGeom>
          <a:noFill/>
        </p:spPr>
        <p:txBody>
          <a:bodyPr wrap="square">
            <a:spAutoFit/>
          </a:bodyPr>
          <a:lstStyle/>
          <a:p>
            <a:pPr algn="ct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IN" b="1" dirty="0">
                <a:latin typeface="Times New Roman" panose="02020603050405020304" pitchFamily="18" charset="0"/>
                <a:ea typeface="Calibri" panose="020F0502020204030204" pitchFamily="34" charset="0"/>
                <a:cs typeface="Times New Roman" panose="02020603050405020304" pitchFamily="18" charset="0"/>
              </a:rPr>
              <a:t>14</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Final object detection system   using YOLO V3.</a:t>
            </a:r>
            <a:endParaRPr lang="en-IN" dirty="0"/>
          </a:p>
        </p:txBody>
      </p:sp>
    </p:spTree>
    <p:extLst>
      <p:ext uri="{BB962C8B-B14F-4D97-AF65-F5344CB8AC3E}">
        <p14:creationId xmlns:p14="http://schemas.microsoft.com/office/powerpoint/2010/main" val="148737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0D3-A6DD-4886-BD29-42589015F335}"/>
              </a:ext>
            </a:extLst>
          </p:cNvPr>
          <p:cNvSpPr>
            <a:spLocks noGrp="1"/>
          </p:cNvSpPr>
          <p:nvPr>
            <p:ph type="title"/>
          </p:nvPr>
        </p:nvSpPr>
        <p:spPr>
          <a:xfrm>
            <a:off x="457200" y="0"/>
            <a:ext cx="8229600" cy="1417638"/>
          </a:xfrm>
        </p:spPr>
        <p:txBody>
          <a:bodyPr/>
          <a:lstStyle/>
          <a:p>
            <a:r>
              <a:rPr lang="en-IN" sz="3200" dirty="0">
                <a:solidFill>
                  <a:srgbClr val="FFC000"/>
                </a:solidFill>
                <a:latin typeface="Cambria" pitchFamily="18" charset="0"/>
                <a:ea typeface="Cambria" pitchFamily="18" charset="0"/>
              </a:rPr>
              <a:t>RESULTS AND DISCUSSION</a:t>
            </a:r>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AC01D60-6892-44B6-8876-B58E7E110377}"/>
              </a:ext>
            </a:extLst>
          </p:cNvPr>
          <p:cNvSpPr>
            <a:spLocks noGrp="1"/>
          </p:cNvSpPr>
          <p:nvPr>
            <p:ph type="sldNum" sz="quarter" idx="12"/>
          </p:nvPr>
        </p:nvSpPr>
        <p:spPr/>
        <p:txBody>
          <a:bodyPr/>
          <a:lstStyle/>
          <a:p>
            <a:pPr>
              <a:defRPr/>
            </a:pPr>
            <a:fld id="{51EDAF45-A1ED-443F-B7DC-99AC8969684E}" type="slidenum">
              <a:rPr lang="en-US" smtClean="0"/>
              <a:pPr>
                <a:defRPr/>
              </a:pPr>
              <a:t>28</a:t>
            </a:fld>
            <a:endParaRPr lang="en-US" dirty="0"/>
          </a:p>
        </p:txBody>
      </p:sp>
      <p:pic>
        <p:nvPicPr>
          <p:cNvPr id="8" name="Content Placeholder 7">
            <a:extLst>
              <a:ext uri="{FF2B5EF4-FFF2-40B4-BE49-F238E27FC236}">
                <a16:creationId xmlns:a16="http://schemas.microsoft.com/office/drawing/2014/main" id="{C1F37485-5D2B-493C-A705-F4F48C9102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171" y="1700808"/>
            <a:ext cx="4259845" cy="2808312"/>
          </a:xfrm>
        </p:spPr>
      </p:pic>
      <p:pic>
        <p:nvPicPr>
          <p:cNvPr id="5" name="Picture 4">
            <a:extLst>
              <a:ext uri="{FF2B5EF4-FFF2-40B4-BE49-F238E27FC236}">
                <a16:creationId xmlns:a16="http://schemas.microsoft.com/office/drawing/2014/main" id="{34F913FB-BB39-1EB6-A00B-A6A40D1224E7}"/>
              </a:ext>
            </a:extLst>
          </p:cNvPr>
          <p:cNvPicPr>
            <a:picLocks noChangeAspect="1"/>
          </p:cNvPicPr>
          <p:nvPr/>
        </p:nvPicPr>
        <p:blipFill>
          <a:blip r:embed="rId3" cstate="print"/>
          <a:srcRect/>
          <a:stretch>
            <a:fillRect/>
          </a:stretch>
        </p:blipFill>
        <p:spPr bwMode="auto">
          <a:xfrm>
            <a:off x="4805028" y="1700808"/>
            <a:ext cx="4259845" cy="2808312"/>
          </a:xfrm>
          <a:prstGeom prst="rect">
            <a:avLst/>
          </a:prstGeom>
          <a:noFill/>
          <a:ln w="9525">
            <a:noFill/>
            <a:miter lim="800000"/>
            <a:headEnd/>
            <a:tailEnd/>
          </a:ln>
        </p:spPr>
      </p:pic>
      <p:sp>
        <p:nvSpPr>
          <p:cNvPr id="7" name="TextBox 6">
            <a:extLst>
              <a:ext uri="{FF2B5EF4-FFF2-40B4-BE49-F238E27FC236}">
                <a16:creationId xmlns:a16="http://schemas.microsoft.com/office/drawing/2014/main" id="{9897F581-73AE-D6A7-93B5-B98B3CCAFF06}"/>
              </a:ext>
            </a:extLst>
          </p:cNvPr>
          <p:cNvSpPr txBox="1"/>
          <p:nvPr/>
        </p:nvSpPr>
        <p:spPr>
          <a:xfrm>
            <a:off x="456171" y="4479002"/>
            <a:ext cx="4586140" cy="646331"/>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rPr>
              <a:t>Figure </a:t>
            </a:r>
            <a:r>
              <a:rPr lang="en-IN" b="1" dirty="0">
                <a:latin typeface="Times New Roman" panose="02020603050405020304" pitchFamily="18" charset="0"/>
                <a:ea typeface="Calibri" panose="020F0502020204030204" pitchFamily="34" charset="0"/>
              </a:rPr>
              <a:t>15</a:t>
            </a:r>
            <a:r>
              <a:rPr lang="en-IN" sz="1800" b="1" dirty="0">
                <a:effectLst/>
                <a:latin typeface="Times New Roman" panose="02020603050405020304" pitchFamily="18" charset="0"/>
                <a:ea typeface="Calibri" panose="020F0502020204030204" pitchFamily="34" charset="0"/>
              </a:rPr>
              <a:t>: Physical gun detected in the frame and being alerted.</a:t>
            </a:r>
            <a:endParaRPr lang="en-IN" dirty="0"/>
          </a:p>
        </p:txBody>
      </p:sp>
      <p:sp>
        <p:nvSpPr>
          <p:cNvPr id="9" name="TextBox 8">
            <a:extLst>
              <a:ext uri="{FF2B5EF4-FFF2-40B4-BE49-F238E27FC236}">
                <a16:creationId xmlns:a16="http://schemas.microsoft.com/office/drawing/2014/main" id="{9D2A0800-3364-B1C8-781E-172D64FA61C2}"/>
              </a:ext>
            </a:extLst>
          </p:cNvPr>
          <p:cNvSpPr txBox="1"/>
          <p:nvPr/>
        </p:nvSpPr>
        <p:spPr>
          <a:xfrm>
            <a:off x="4557860" y="4509120"/>
            <a:ext cx="4586140" cy="665118"/>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IN" b="1" dirty="0">
                <a:latin typeface="Times New Roman" panose="02020603050405020304" pitchFamily="18" charset="0"/>
                <a:ea typeface="Calibri" panose="020F0502020204030204" pitchFamily="34" charset="0"/>
                <a:cs typeface="Times New Roman" panose="02020603050405020304" pitchFamily="18" charset="0"/>
              </a:rPr>
              <a:t>16</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Gun detected in the frame as weapon and being alerted.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7737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0D3-A6DD-4886-BD29-42589015F335}"/>
              </a:ext>
            </a:extLst>
          </p:cNvPr>
          <p:cNvSpPr>
            <a:spLocks noGrp="1"/>
          </p:cNvSpPr>
          <p:nvPr>
            <p:ph type="title"/>
          </p:nvPr>
        </p:nvSpPr>
        <p:spPr>
          <a:xfrm>
            <a:off x="457200" y="0"/>
            <a:ext cx="8229600" cy="1417638"/>
          </a:xfrm>
        </p:spPr>
        <p:txBody>
          <a:bodyPr/>
          <a:lstStyle/>
          <a:p>
            <a:r>
              <a:rPr lang="en-IN" sz="3200" dirty="0">
                <a:solidFill>
                  <a:srgbClr val="FFC000"/>
                </a:solidFill>
                <a:latin typeface="Cambria" pitchFamily="18" charset="0"/>
                <a:ea typeface="Cambria" pitchFamily="18" charset="0"/>
              </a:rPr>
              <a:t>RESULTS AND DISCUSSION</a:t>
            </a:r>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AC01D60-6892-44B6-8876-B58E7E110377}"/>
              </a:ext>
            </a:extLst>
          </p:cNvPr>
          <p:cNvSpPr>
            <a:spLocks noGrp="1"/>
          </p:cNvSpPr>
          <p:nvPr>
            <p:ph type="sldNum" sz="quarter" idx="12"/>
          </p:nvPr>
        </p:nvSpPr>
        <p:spPr/>
        <p:txBody>
          <a:bodyPr/>
          <a:lstStyle/>
          <a:p>
            <a:pPr>
              <a:defRPr/>
            </a:pPr>
            <a:fld id="{51EDAF45-A1ED-443F-B7DC-99AC8969684E}" type="slidenum">
              <a:rPr lang="en-US" smtClean="0"/>
              <a:pPr>
                <a:defRPr/>
              </a:pPr>
              <a:t>29</a:t>
            </a:fld>
            <a:endParaRPr lang="en-US" dirty="0"/>
          </a:p>
        </p:txBody>
      </p:sp>
      <p:graphicFrame>
        <p:nvGraphicFramePr>
          <p:cNvPr id="16" name="Content Placeholder 15">
            <a:extLst>
              <a:ext uri="{FF2B5EF4-FFF2-40B4-BE49-F238E27FC236}">
                <a16:creationId xmlns:a16="http://schemas.microsoft.com/office/drawing/2014/main" id="{5DD46205-A85B-8F4A-5713-1033DAEA7477}"/>
              </a:ext>
            </a:extLst>
          </p:cNvPr>
          <p:cNvGraphicFramePr>
            <a:graphicFrameLocks noGrp="1"/>
          </p:cNvGraphicFramePr>
          <p:nvPr>
            <p:ph idx="1"/>
            <p:extLst>
              <p:ext uri="{D42A27DB-BD31-4B8C-83A1-F6EECF244321}">
                <p14:modId xmlns:p14="http://schemas.microsoft.com/office/powerpoint/2010/main" val="2177160429"/>
              </p:ext>
            </p:extLst>
          </p:nvPr>
        </p:nvGraphicFramePr>
        <p:xfrm>
          <a:off x="1691680" y="1340768"/>
          <a:ext cx="5616624" cy="2664295"/>
        </p:xfrm>
        <a:graphic>
          <a:graphicData uri="http://schemas.openxmlformats.org/drawingml/2006/table">
            <a:tbl>
              <a:tblPr firstRow="1" firstCol="1" bandRow="1">
                <a:tableStyleId>{5C22544A-7EE6-4342-B048-85BDC9FD1C3A}</a:tableStyleId>
              </a:tblPr>
              <a:tblGrid>
                <a:gridCol w="1404156">
                  <a:extLst>
                    <a:ext uri="{9D8B030D-6E8A-4147-A177-3AD203B41FA5}">
                      <a16:colId xmlns:a16="http://schemas.microsoft.com/office/drawing/2014/main" val="2806705284"/>
                    </a:ext>
                  </a:extLst>
                </a:gridCol>
                <a:gridCol w="1404156">
                  <a:extLst>
                    <a:ext uri="{9D8B030D-6E8A-4147-A177-3AD203B41FA5}">
                      <a16:colId xmlns:a16="http://schemas.microsoft.com/office/drawing/2014/main" val="473605495"/>
                    </a:ext>
                  </a:extLst>
                </a:gridCol>
                <a:gridCol w="1404156">
                  <a:extLst>
                    <a:ext uri="{9D8B030D-6E8A-4147-A177-3AD203B41FA5}">
                      <a16:colId xmlns:a16="http://schemas.microsoft.com/office/drawing/2014/main" val="2496449589"/>
                    </a:ext>
                  </a:extLst>
                </a:gridCol>
                <a:gridCol w="1404156">
                  <a:extLst>
                    <a:ext uri="{9D8B030D-6E8A-4147-A177-3AD203B41FA5}">
                      <a16:colId xmlns:a16="http://schemas.microsoft.com/office/drawing/2014/main" val="931480745"/>
                    </a:ext>
                  </a:extLst>
                </a:gridCol>
              </a:tblGrid>
              <a:tr h="532859">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 Parameter</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UGR</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IMFDB</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COCO</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045152"/>
                  </a:ext>
                </a:extLst>
              </a:tr>
              <a:tr h="532859">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Accuracy</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0.8567</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0.8174</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0.8864</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3723409"/>
                  </a:ext>
                </a:extLst>
              </a:tr>
              <a:tr h="532859">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Precision</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0.8396</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0.7891</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0.8234</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9328229"/>
                  </a:ext>
                </a:extLst>
              </a:tr>
              <a:tr h="532859">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F1 Score</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0.8957</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0.8221</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0.8456</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7620870"/>
                  </a:ext>
                </a:extLst>
              </a:tr>
              <a:tr h="532859">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Recall</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a:solidFill>
                            <a:schemeClr val="tx1"/>
                          </a:solidFill>
                          <a:effectLst/>
                          <a:latin typeface="Cambria" panose="02040503050406030204" pitchFamily="18" charset="0"/>
                          <a:ea typeface="Cambria" panose="02040503050406030204" pitchFamily="18" charset="0"/>
                        </a:rPr>
                        <a:t>0.9563</a:t>
                      </a:r>
                      <a:endParaRPr lang="en-IN" sz="18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0.8536</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spcAft>
                          <a:spcPts val="800"/>
                        </a:spcAft>
                      </a:pPr>
                      <a:r>
                        <a:rPr lang="en-IN" sz="1800" dirty="0">
                          <a:solidFill>
                            <a:schemeClr val="tx1"/>
                          </a:solidFill>
                          <a:effectLst/>
                          <a:latin typeface="Cambria" panose="02040503050406030204" pitchFamily="18" charset="0"/>
                          <a:ea typeface="Cambria" panose="02040503050406030204" pitchFamily="18" charset="0"/>
                        </a:rPr>
                        <a:t>0.9345</a:t>
                      </a:r>
                      <a:endParaRPr lang="en-IN" sz="18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313956"/>
                  </a:ext>
                </a:extLst>
              </a:tr>
            </a:tbl>
          </a:graphicData>
        </a:graphic>
      </p:graphicFrame>
      <p:sp>
        <p:nvSpPr>
          <p:cNvPr id="18" name="TextBox 17">
            <a:extLst>
              <a:ext uri="{FF2B5EF4-FFF2-40B4-BE49-F238E27FC236}">
                <a16:creationId xmlns:a16="http://schemas.microsoft.com/office/drawing/2014/main" id="{0B47BC13-7B20-FBD3-7133-D002EFC5102A}"/>
              </a:ext>
            </a:extLst>
          </p:cNvPr>
          <p:cNvSpPr txBox="1"/>
          <p:nvPr/>
        </p:nvSpPr>
        <p:spPr>
          <a:xfrm>
            <a:off x="899592" y="708819"/>
            <a:ext cx="5979618" cy="456472"/>
          </a:xfrm>
          <a:prstGeom prst="rect">
            <a:avLst/>
          </a:prstGeom>
          <a:noFill/>
        </p:spPr>
        <p:txBody>
          <a:bodyPr wrap="square">
            <a:spAutoFit/>
          </a:bodyPr>
          <a:lstStyle/>
          <a:p>
            <a:pPr>
              <a:lnSpc>
                <a:spcPct val="150000"/>
              </a:lnSpc>
              <a:spcAft>
                <a:spcPts val="800"/>
              </a:spcAft>
            </a:pPr>
            <a:r>
              <a:rPr lang="en-IN" sz="1800" b="1" dirty="0">
                <a:effectLst/>
                <a:latin typeface="Cambria" panose="02040503050406030204" pitchFamily="18" charset="0"/>
                <a:ea typeface="Cambria" panose="02040503050406030204" pitchFamily="18" charset="0"/>
                <a:cs typeface="Times New Roman" panose="02020603050405020304" pitchFamily="18" charset="0"/>
              </a:rPr>
              <a:t>Model performance parameters on different datasets</a:t>
            </a:r>
            <a:endParaRPr lang="en-IN" sz="16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712A2D9F-45D7-1D5C-650F-057C5C60D546}"/>
              </a:ext>
            </a:extLst>
          </p:cNvPr>
          <p:cNvSpPr txBox="1"/>
          <p:nvPr/>
        </p:nvSpPr>
        <p:spPr>
          <a:xfrm>
            <a:off x="1547664" y="4110744"/>
            <a:ext cx="7344816" cy="2585323"/>
          </a:xfrm>
          <a:prstGeom prst="rect">
            <a:avLst/>
          </a:prstGeom>
          <a:noFill/>
        </p:spPr>
        <p:txBody>
          <a:bodyPr wrap="square">
            <a:spAutoFit/>
          </a:bodyPr>
          <a:lstStyle/>
          <a:p>
            <a:pPr algn="just"/>
            <a:r>
              <a:rPr lang="en-IN" dirty="0">
                <a:latin typeface="Cambria" panose="02040503050406030204" pitchFamily="18" charset="0"/>
                <a:ea typeface="Cambria" panose="02040503050406030204" pitchFamily="18" charset="0"/>
              </a:rPr>
              <a:t>Accuracy = (TP + TN) / (P + N) </a:t>
            </a:r>
          </a:p>
          <a:p>
            <a:pPr algn="just"/>
            <a:r>
              <a:rPr lang="en-IN" dirty="0">
                <a:latin typeface="Cambria" panose="02040503050406030204" pitchFamily="18" charset="0"/>
                <a:ea typeface="Cambria" panose="02040503050406030204" pitchFamily="18" charset="0"/>
              </a:rPr>
              <a:t>Precision = TP / (TP + FP) </a:t>
            </a:r>
          </a:p>
          <a:p>
            <a:pPr algn="just"/>
            <a:r>
              <a:rPr lang="en-IN" dirty="0">
                <a:latin typeface="Cambria" panose="02040503050406030204" pitchFamily="18" charset="0"/>
                <a:ea typeface="Cambria" panose="02040503050406030204" pitchFamily="18" charset="0"/>
              </a:rPr>
              <a:t> Recall = TP / (TP + FN) </a:t>
            </a:r>
          </a:p>
          <a:p>
            <a:pPr algn="just"/>
            <a:r>
              <a:rPr lang="en-IN" dirty="0">
                <a:latin typeface="Cambria" panose="02040503050406030204" pitchFamily="18" charset="0"/>
                <a:ea typeface="Cambria" panose="02040503050406030204" pitchFamily="18" charset="0"/>
              </a:rPr>
              <a:t> F1 Score= 2*(Precision* Recall)/(Precision + Recall)</a:t>
            </a:r>
          </a:p>
          <a:p>
            <a:pPr algn="just"/>
            <a:endParaRPr lang="en-IN" dirty="0">
              <a:latin typeface="Cambria" panose="02040503050406030204" pitchFamily="18" charset="0"/>
              <a:ea typeface="Cambria" panose="02040503050406030204" pitchFamily="18" charset="0"/>
            </a:endParaRPr>
          </a:p>
          <a:p>
            <a:pPr algn="just"/>
            <a:r>
              <a:rPr lang="en-IN" dirty="0">
                <a:latin typeface="Cambria" panose="02040503050406030204" pitchFamily="18" charset="0"/>
                <a:ea typeface="Cambria" panose="02040503050406030204" pitchFamily="18" charset="0"/>
              </a:rPr>
              <a:t> TP- True Positive</a:t>
            </a:r>
          </a:p>
          <a:p>
            <a:pPr algn="just"/>
            <a:r>
              <a:rPr lang="en-IN" dirty="0">
                <a:latin typeface="Cambria" panose="02040503050406030204" pitchFamily="18" charset="0"/>
                <a:ea typeface="Cambria" panose="02040503050406030204" pitchFamily="18" charset="0"/>
              </a:rPr>
              <a:t> TN- True Negative</a:t>
            </a:r>
          </a:p>
          <a:p>
            <a:pPr algn="just"/>
            <a:r>
              <a:rPr lang="en-IN" dirty="0">
                <a:latin typeface="Cambria" panose="02040503050406030204" pitchFamily="18" charset="0"/>
                <a:ea typeface="Cambria" panose="02040503050406030204" pitchFamily="18" charset="0"/>
              </a:rPr>
              <a:t> FP-  False Positive</a:t>
            </a:r>
          </a:p>
          <a:p>
            <a:pPr algn="just"/>
            <a:r>
              <a:rPr lang="en-IN" dirty="0">
                <a:latin typeface="Cambria" panose="02040503050406030204" pitchFamily="18" charset="0"/>
                <a:ea typeface="Cambria" panose="02040503050406030204" pitchFamily="18" charset="0"/>
              </a:rPr>
              <a:t> FN- False Negative</a:t>
            </a:r>
          </a:p>
        </p:txBody>
      </p:sp>
    </p:spTree>
    <p:extLst>
      <p:ext uri="{BB962C8B-B14F-4D97-AF65-F5344CB8AC3E}">
        <p14:creationId xmlns:p14="http://schemas.microsoft.com/office/powerpoint/2010/main" val="429298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3200" b="1" dirty="0">
                <a:solidFill>
                  <a:srgbClr val="FFC000"/>
                </a:solidFill>
                <a:latin typeface="Cambria" panose="02040503050406030204" pitchFamily="18" charset="0"/>
                <a:ea typeface="Cambria" panose="02040503050406030204" pitchFamily="18" charset="0"/>
              </a:rPr>
              <a:t>LITERATURE SURVEY</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3</a:t>
            </a:fld>
            <a:endParaRPr lang="en-US" dirty="0"/>
          </a:p>
        </p:txBody>
      </p:sp>
      <p:sp>
        <p:nvSpPr>
          <p:cNvPr id="5" name="Content Placeholder 4"/>
          <p:cNvSpPr>
            <a:spLocks noGrp="1"/>
          </p:cNvSpPr>
          <p:nvPr>
            <p:ph idx="1"/>
          </p:nvPr>
        </p:nvSpPr>
        <p:spPr>
          <a:xfrm>
            <a:off x="381000" y="685800"/>
            <a:ext cx="8763000" cy="6172200"/>
          </a:xfrm>
        </p:spPr>
        <p:txBody>
          <a:bodyPr/>
          <a:lstStyle/>
          <a:p>
            <a:pPr algn="just">
              <a:lnSpc>
                <a:spcPct val="150000"/>
              </a:lnSpc>
            </a:pPr>
            <a:r>
              <a:rPr lang="en-US" sz="1800" dirty="0">
                <a:latin typeface="Cambria" pitchFamily="18" charset="0"/>
                <a:ea typeface="Cambria" pitchFamily="18" charset="0"/>
              </a:rPr>
              <a:t>The existing video surveillance approaches from both academia and industry, to the best of our knowledge, offload the captured video to the cloud for further analysis. This precludes the initial analysis of videos to take place on-site, which leads to increased communication overhead and slows down security actions[1].</a:t>
            </a:r>
          </a:p>
          <a:p>
            <a:pPr algn="just">
              <a:lnSpc>
                <a:spcPct val="150000"/>
              </a:lnSpc>
            </a:pPr>
            <a:r>
              <a:rPr lang="en-US" sz="1800" dirty="0">
                <a:latin typeface="Cambria" pitchFamily="18" charset="0"/>
                <a:ea typeface="Cambria" pitchFamily="18" charset="0"/>
              </a:rPr>
              <a:t>Lim et al. collected an annotated dataset consists of 5,500 gun images in various settings extracted from 250 recorded Closed Circuit Television Systems (CCTV) videos. [2] </a:t>
            </a:r>
          </a:p>
          <a:p>
            <a:pPr algn="just">
              <a:lnSpc>
                <a:spcPct val="150000"/>
              </a:lnSpc>
            </a:pPr>
            <a:r>
              <a:rPr lang="en-US" sz="1800" dirty="0">
                <a:latin typeface="Cambria" pitchFamily="18" charset="0"/>
                <a:ea typeface="Cambria" pitchFamily="18" charset="0"/>
              </a:rPr>
              <a:t>Another crime detection system based on CCTV images was proposed in  using deep learning models. When the system detects a potential crime, it sends an SMS message to the human supervisor to take the necessary actions [3]. </a:t>
            </a:r>
          </a:p>
          <a:p>
            <a:pPr algn="just">
              <a:lnSpc>
                <a:spcPct val="150000"/>
              </a:lnSpc>
            </a:pPr>
            <a:endParaRPr lang="en-US" sz="1800" dirty="0">
              <a:latin typeface="Cambria" pitchFamily="18" charset="0"/>
              <a:ea typeface="Cambria" pitchFamily="18" charset="0"/>
            </a:endParaRPr>
          </a:p>
          <a:p>
            <a:pPr>
              <a:lnSpc>
                <a:spcPct val="150000"/>
              </a:lnSpc>
            </a:pPr>
            <a:endParaRPr lang="en-US" sz="1800" dirty="0"/>
          </a:p>
          <a:p>
            <a:pPr>
              <a:lnSpc>
                <a:spcPct val="150000"/>
              </a:lnSpc>
            </a:pPr>
            <a:endParaRPr lang="en-GB" sz="1800" dirty="0">
              <a:latin typeface="Cambria" pitchFamily="18" charset="0"/>
              <a:ea typeface="Cambria" pitchFamily="18" charset="0"/>
            </a:endParaRPr>
          </a:p>
          <a:p>
            <a:pPr>
              <a:lnSpc>
                <a:spcPct val="150000"/>
              </a:lnSpc>
            </a:pPr>
            <a:endParaRPr lang="en-GB" sz="1800" dirty="0">
              <a:latin typeface="Cambria" pitchFamily="18" charset="0"/>
              <a:ea typeface="Cambria" pitchFamily="18" charset="0"/>
            </a:endParaRPr>
          </a:p>
          <a:p>
            <a:pPr>
              <a:lnSpc>
                <a:spcPct val="150000"/>
              </a:lnSpc>
            </a:pPr>
            <a:endParaRPr lang="en-GB" sz="1800" dirty="0">
              <a:latin typeface="Cambria" pitchFamily="18" charset="0"/>
              <a:ea typeface="Cambria" pitchFamily="18" charset="0"/>
            </a:endParaRPr>
          </a:p>
          <a:p>
            <a:pPr>
              <a:lnSpc>
                <a:spcPct val="150000"/>
              </a:lnSpc>
            </a:pPr>
            <a:endParaRPr lang="en-GB" sz="1800" dirty="0">
              <a:latin typeface="Cambria" pitchFamily="18" charset="0"/>
              <a:ea typeface="Cambria" pitchFamily="18" charset="0"/>
            </a:endParaRPr>
          </a:p>
          <a:p>
            <a:pPr>
              <a:lnSpc>
                <a:spcPct val="150000"/>
              </a:lnSpc>
            </a:pPr>
            <a:endParaRPr lang="en-GB" sz="1800" dirty="0">
              <a:latin typeface="Cambria" pitchFamily="18" charset="0"/>
              <a:ea typeface="Cambria" pitchFamily="18" charset="0"/>
            </a:endParaRPr>
          </a:p>
        </p:txBody>
      </p:sp>
    </p:spTree>
    <p:extLst>
      <p:ext uri="{BB962C8B-B14F-4D97-AF65-F5344CB8AC3E}">
        <p14:creationId xmlns:p14="http://schemas.microsoft.com/office/powerpoint/2010/main" val="237775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0D3-A6DD-4886-BD29-42589015F335}"/>
              </a:ext>
            </a:extLst>
          </p:cNvPr>
          <p:cNvSpPr>
            <a:spLocks noGrp="1"/>
          </p:cNvSpPr>
          <p:nvPr>
            <p:ph type="title"/>
          </p:nvPr>
        </p:nvSpPr>
        <p:spPr>
          <a:xfrm>
            <a:off x="457200" y="0"/>
            <a:ext cx="8229600" cy="1417638"/>
          </a:xfrm>
        </p:spPr>
        <p:txBody>
          <a:bodyPr/>
          <a:lstStyle/>
          <a:p>
            <a:r>
              <a:rPr lang="en-IN" sz="3200" dirty="0">
                <a:solidFill>
                  <a:srgbClr val="FFC000"/>
                </a:solidFill>
                <a:latin typeface="Cambria" pitchFamily="18" charset="0"/>
                <a:ea typeface="Cambria" pitchFamily="18" charset="0"/>
              </a:rPr>
              <a:t>RESULTS AND DISCUSSION</a:t>
            </a:r>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AC01D60-6892-44B6-8876-B58E7E110377}"/>
              </a:ext>
            </a:extLst>
          </p:cNvPr>
          <p:cNvSpPr>
            <a:spLocks noGrp="1"/>
          </p:cNvSpPr>
          <p:nvPr>
            <p:ph type="sldNum" sz="quarter" idx="12"/>
          </p:nvPr>
        </p:nvSpPr>
        <p:spPr/>
        <p:txBody>
          <a:bodyPr/>
          <a:lstStyle/>
          <a:p>
            <a:pPr>
              <a:defRPr/>
            </a:pPr>
            <a:fld id="{51EDAF45-A1ED-443F-B7DC-99AC8969684E}" type="slidenum">
              <a:rPr lang="en-US" smtClean="0"/>
              <a:pPr>
                <a:defRPr/>
              </a:pPr>
              <a:t>30</a:t>
            </a:fld>
            <a:endParaRPr lang="en-US" dirty="0"/>
          </a:p>
        </p:txBody>
      </p:sp>
      <p:pic>
        <p:nvPicPr>
          <p:cNvPr id="7" name="WhatsApp Video 2022-04-23 at 10.40.23 AM">
            <a:hlinkClick r:id="" action="ppaction://media"/>
            <a:extLst>
              <a:ext uri="{FF2B5EF4-FFF2-40B4-BE49-F238E27FC236}">
                <a16:creationId xmlns:a16="http://schemas.microsoft.com/office/drawing/2014/main" id="{F4FE8069-743F-4DC1-B481-A5D0A3EE96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8788" y="1556792"/>
            <a:ext cx="8226425" cy="4525963"/>
          </a:xfrm>
        </p:spPr>
      </p:pic>
    </p:spTree>
    <p:extLst>
      <p:ext uri="{BB962C8B-B14F-4D97-AF65-F5344CB8AC3E}">
        <p14:creationId xmlns:p14="http://schemas.microsoft.com/office/powerpoint/2010/main" val="5688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0D3-A6DD-4886-BD29-42589015F335}"/>
              </a:ext>
            </a:extLst>
          </p:cNvPr>
          <p:cNvSpPr>
            <a:spLocks noGrp="1"/>
          </p:cNvSpPr>
          <p:nvPr>
            <p:ph type="title"/>
          </p:nvPr>
        </p:nvSpPr>
        <p:spPr>
          <a:xfrm>
            <a:off x="457200" y="0"/>
            <a:ext cx="8229600" cy="1417638"/>
          </a:xfrm>
        </p:spPr>
        <p:txBody>
          <a:bodyPr/>
          <a:lstStyle/>
          <a:p>
            <a:r>
              <a:rPr lang="en-IN" sz="3200" dirty="0">
                <a:solidFill>
                  <a:srgbClr val="FFC000"/>
                </a:solidFill>
                <a:latin typeface="Cambria" pitchFamily="18" charset="0"/>
                <a:ea typeface="Cambria" pitchFamily="18" charset="0"/>
              </a:rPr>
              <a:t>RESULTS AND DISCUSSION</a:t>
            </a:r>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AC01D60-6892-44B6-8876-B58E7E110377}"/>
              </a:ext>
            </a:extLst>
          </p:cNvPr>
          <p:cNvSpPr>
            <a:spLocks noGrp="1"/>
          </p:cNvSpPr>
          <p:nvPr>
            <p:ph type="sldNum" sz="quarter" idx="12"/>
          </p:nvPr>
        </p:nvSpPr>
        <p:spPr/>
        <p:txBody>
          <a:bodyPr/>
          <a:lstStyle/>
          <a:p>
            <a:pPr>
              <a:defRPr/>
            </a:pPr>
            <a:fld id="{51EDAF45-A1ED-443F-B7DC-99AC8969684E}" type="slidenum">
              <a:rPr lang="en-US" smtClean="0"/>
              <a:pPr>
                <a:defRPr/>
              </a:pPr>
              <a:t>31</a:t>
            </a:fld>
            <a:endParaRPr lang="en-US" dirty="0"/>
          </a:p>
        </p:txBody>
      </p:sp>
      <p:pic>
        <p:nvPicPr>
          <p:cNvPr id="6" name="WhatsApp Video 2022-04-25 at 8.24.17 PM">
            <a:hlinkClick r:id="" action="ppaction://media"/>
            <a:extLst>
              <a:ext uri="{FF2B5EF4-FFF2-40B4-BE49-F238E27FC236}">
                <a16:creationId xmlns:a16="http://schemas.microsoft.com/office/drawing/2014/main" id="{2FC7C824-A0E3-4DE7-A16A-D9B01E4A94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8788" y="1484784"/>
            <a:ext cx="8226425" cy="4525963"/>
          </a:xfrm>
        </p:spPr>
      </p:pic>
    </p:spTree>
    <p:extLst>
      <p:ext uri="{BB962C8B-B14F-4D97-AF65-F5344CB8AC3E}">
        <p14:creationId xmlns:p14="http://schemas.microsoft.com/office/powerpoint/2010/main" val="17233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FA53-A48C-4907-B683-049EB76D0660}"/>
              </a:ext>
            </a:extLst>
          </p:cNvPr>
          <p:cNvSpPr>
            <a:spLocks noGrp="1"/>
          </p:cNvSpPr>
          <p:nvPr>
            <p:ph type="title"/>
          </p:nvPr>
        </p:nvSpPr>
        <p:spPr>
          <a:xfrm>
            <a:off x="457200" y="0"/>
            <a:ext cx="8229600" cy="980728"/>
          </a:xfrm>
        </p:spPr>
        <p:txBody>
          <a:bodyPr/>
          <a:lstStyle/>
          <a:p>
            <a:r>
              <a:rPr lang="en-US" sz="3200" dirty="0">
                <a:solidFill>
                  <a:srgbClr val="FFC000"/>
                </a:solidFill>
                <a:latin typeface="Cambria" panose="02040503050406030204" pitchFamily="18" charset="0"/>
                <a:ea typeface="Cambria" panose="02040503050406030204" pitchFamily="18" charset="0"/>
              </a:rPr>
              <a:t>FUTURE SCOPE</a:t>
            </a:r>
            <a:endParaRPr lang="en-IN" sz="3200" dirty="0">
              <a:solidFill>
                <a:srgbClr val="FFC000"/>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A2BE7119-D30F-4E37-AC7F-7F539CB53D88}"/>
              </a:ext>
            </a:extLst>
          </p:cNvPr>
          <p:cNvSpPr>
            <a:spLocks noGrp="1"/>
          </p:cNvSpPr>
          <p:nvPr>
            <p:ph idx="1"/>
          </p:nvPr>
        </p:nvSpPr>
        <p:spPr>
          <a:xfrm>
            <a:off x="457200" y="980728"/>
            <a:ext cx="8686800" cy="5877272"/>
          </a:xfrm>
        </p:spPr>
        <p:txBody>
          <a:bodyPr/>
          <a:lstStyle/>
          <a:p>
            <a:pPr algn="just">
              <a:lnSpc>
                <a:spcPct val="150000"/>
              </a:lnSpc>
            </a:pPr>
            <a:r>
              <a:rPr lang="en-US" sz="1800" dirty="0">
                <a:latin typeface="Cambria" panose="02040503050406030204" pitchFamily="18" charset="0"/>
                <a:ea typeface="Cambria" panose="02040503050406030204" pitchFamily="18" charset="0"/>
              </a:rPr>
              <a:t>The same technology can be imbibed into a drone to make surveillance system more dynamic.</a:t>
            </a:r>
          </a:p>
          <a:p>
            <a:pPr algn="just">
              <a:lnSpc>
                <a:spcPct val="150000"/>
              </a:lnSpc>
            </a:pPr>
            <a:r>
              <a:rPr lang="en-US" sz="1800" dirty="0">
                <a:latin typeface="Cambria" panose="02040503050406030204" pitchFamily="18" charset="0"/>
                <a:ea typeface="Cambria" panose="02040503050406030204" pitchFamily="18" charset="0"/>
              </a:rPr>
              <a:t>Taking more dataset images and training them and classifying into hazardous and non hazardous items.</a:t>
            </a:r>
          </a:p>
          <a:p>
            <a:pPr algn="just">
              <a:lnSpc>
                <a:spcPct val="150000"/>
              </a:lnSpc>
            </a:pPr>
            <a:r>
              <a:rPr lang="en-US" sz="1800" dirty="0">
                <a:latin typeface="Cambria" panose="02040503050406030204" pitchFamily="18" charset="0"/>
                <a:ea typeface="Cambria" panose="02040503050406030204" pitchFamily="18" charset="0"/>
              </a:rPr>
              <a:t>We can include images of fire and water and train the datasets to detect hazards caused by fire, and the application of water to fire.</a:t>
            </a:r>
          </a:p>
          <a:p>
            <a:pPr algn="just">
              <a:lnSpc>
                <a:spcPct val="150000"/>
              </a:lnSpc>
            </a:pPr>
            <a:r>
              <a:rPr lang="en-US" sz="1800" dirty="0">
                <a:latin typeface="Cambria" panose="02040503050406030204" pitchFamily="18" charset="0"/>
                <a:ea typeface="Cambria" panose="02040503050406030204" pitchFamily="18" charset="0"/>
              </a:rPr>
              <a:t>Addition of servo motors to the camera make the motion of camera much effective.</a:t>
            </a:r>
          </a:p>
          <a:p>
            <a:pPr algn="just">
              <a:lnSpc>
                <a:spcPct val="150000"/>
              </a:lnSpc>
            </a:pPr>
            <a:r>
              <a:rPr lang="en-US" sz="1800" dirty="0">
                <a:latin typeface="Cambria" panose="02040503050406030204" pitchFamily="18" charset="0"/>
                <a:ea typeface="Cambria" panose="02040503050406030204" pitchFamily="18" charset="0"/>
              </a:rPr>
              <a:t>Using OV5647 MIPI(Mobile Industry Processor Interface) cameras yields better results in object detection in the dark.</a:t>
            </a:r>
          </a:p>
          <a:p>
            <a:pPr algn="just">
              <a:lnSpc>
                <a:spcPct val="150000"/>
              </a:lnSpc>
            </a:pPr>
            <a:endParaRPr lang="en-US" sz="1800" dirty="0">
              <a:latin typeface="Cambria" panose="02040503050406030204" pitchFamily="18" charset="0"/>
              <a:ea typeface="Cambria" panose="02040503050406030204" pitchFamily="18" charset="0"/>
            </a:endParaRPr>
          </a:p>
          <a:p>
            <a:pPr algn="just">
              <a:lnSpc>
                <a:spcPct val="150000"/>
              </a:lnSpc>
            </a:pPr>
            <a:endParaRPr lang="en-US" sz="1800" dirty="0">
              <a:latin typeface="Cambria" panose="02040503050406030204" pitchFamily="18" charset="0"/>
              <a:ea typeface="Cambria" panose="02040503050406030204" pitchFamily="18" charset="0"/>
            </a:endParaRPr>
          </a:p>
          <a:p>
            <a:pPr algn="just">
              <a:lnSpc>
                <a:spcPct val="150000"/>
              </a:lnSpc>
            </a:pPr>
            <a:endParaRPr lang="en-IN" sz="18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4BE8C05A-4E7A-4C4D-80BB-2C913916EAF4}"/>
              </a:ext>
            </a:extLst>
          </p:cNvPr>
          <p:cNvSpPr>
            <a:spLocks noGrp="1"/>
          </p:cNvSpPr>
          <p:nvPr>
            <p:ph type="sldNum" sz="quarter" idx="12"/>
          </p:nvPr>
        </p:nvSpPr>
        <p:spPr/>
        <p:txBody>
          <a:bodyPr/>
          <a:lstStyle/>
          <a:p>
            <a:pPr>
              <a:defRPr/>
            </a:pPr>
            <a:fld id="{51EDAF45-A1ED-443F-B7DC-99AC8969684E}" type="slidenum">
              <a:rPr lang="en-US" smtClean="0"/>
              <a:pPr>
                <a:defRPr/>
              </a:pPr>
              <a:t>32</a:t>
            </a:fld>
            <a:endParaRPr lang="en-US" dirty="0"/>
          </a:p>
        </p:txBody>
      </p:sp>
    </p:spTree>
    <p:extLst>
      <p:ext uri="{BB962C8B-B14F-4D97-AF65-F5344CB8AC3E}">
        <p14:creationId xmlns:p14="http://schemas.microsoft.com/office/powerpoint/2010/main" val="317295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3200" b="1" dirty="0">
                <a:solidFill>
                  <a:srgbClr val="FFC000"/>
                </a:solidFill>
                <a:latin typeface="Cambria" panose="02040503050406030204" pitchFamily="18" charset="0"/>
                <a:ea typeface="Cambria" panose="02040503050406030204" pitchFamily="18" charset="0"/>
              </a:rPr>
              <a:t>References</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33</a:t>
            </a:fld>
            <a:endParaRPr lang="en-US" dirty="0"/>
          </a:p>
        </p:txBody>
      </p:sp>
      <p:sp>
        <p:nvSpPr>
          <p:cNvPr id="5" name="Content Placeholder 4"/>
          <p:cNvSpPr>
            <a:spLocks noGrp="1"/>
          </p:cNvSpPr>
          <p:nvPr>
            <p:ph idx="1"/>
          </p:nvPr>
        </p:nvSpPr>
        <p:spPr>
          <a:xfrm>
            <a:off x="457200" y="980728"/>
            <a:ext cx="8435280" cy="5145435"/>
          </a:xfrm>
        </p:spPr>
        <p:txBody>
          <a:bodyPr/>
          <a:lstStyle/>
          <a:p>
            <a:pPr lvl="0" algn="just">
              <a:lnSpc>
                <a:spcPct val="150000"/>
              </a:lnSpc>
              <a:buNone/>
            </a:pPr>
            <a:r>
              <a:rPr lang="en-US" sz="1800" dirty="0">
                <a:latin typeface="Cambria" pitchFamily="18" charset="0"/>
                <a:ea typeface="Cambria" pitchFamily="18" charset="0"/>
              </a:rPr>
              <a:t> [1]A. A. Moamen and N. Jamali, ‘‘Opportunistic sharing of continuous mobile</a:t>
            </a:r>
          </a:p>
          <a:p>
            <a:pPr lvl="0" algn="just">
              <a:lnSpc>
                <a:spcPct val="150000"/>
              </a:lnSpc>
              <a:buNone/>
            </a:pPr>
            <a:r>
              <a:rPr lang="en-US" sz="1800" dirty="0">
                <a:latin typeface="Cambria" pitchFamily="18" charset="0"/>
                <a:ea typeface="Cambria" pitchFamily="18" charset="0"/>
              </a:rPr>
              <a:t>sensing data for energy and power conservation,’’ </a:t>
            </a:r>
            <a:r>
              <a:rPr lang="en-US" sz="1800" i="1" dirty="0">
                <a:latin typeface="Cambria" pitchFamily="18" charset="0"/>
                <a:ea typeface="Cambria" pitchFamily="18" charset="0"/>
              </a:rPr>
              <a:t>IEEE Trans. Services </a:t>
            </a:r>
            <a:r>
              <a:rPr lang="en-US" sz="1800" i="1" dirty="0" err="1">
                <a:latin typeface="Cambria" pitchFamily="18" charset="0"/>
                <a:ea typeface="Cambria" pitchFamily="18" charset="0"/>
              </a:rPr>
              <a:t>Comput</a:t>
            </a:r>
            <a:r>
              <a:rPr lang="en-US" sz="1800" i="1" dirty="0">
                <a:latin typeface="Cambria" pitchFamily="18" charset="0"/>
                <a:ea typeface="Cambria" pitchFamily="18" charset="0"/>
              </a:rPr>
              <a:t>.</a:t>
            </a:r>
            <a:r>
              <a:rPr lang="en-US" sz="1800" dirty="0">
                <a:latin typeface="Cambria" pitchFamily="18" charset="0"/>
                <a:ea typeface="Cambria" pitchFamily="18" charset="0"/>
              </a:rPr>
              <a:t>,</a:t>
            </a:r>
          </a:p>
          <a:p>
            <a:pPr lvl="0" algn="just">
              <a:lnSpc>
                <a:spcPct val="150000"/>
              </a:lnSpc>
              <a:buNone/>
            </a:pPr>
            <a:r>
              <a:rPr lang="en-US" sz="1800" dirty="0">
                <a:latin typeface="Cambria" pitchFamily="18" charset="0"/>
                <a:ea typeface="Cambria" pitchFamily="18" charset="0"/>
              </a:rPr>
              <a:t>vol. 13, no. 3, pp. 503–514, May/Jun. 2020, doi: 10.1109/TSC.2017.2705685.</a:t>
            </a:r>
          </a:p>
          <a:p>
            <a:pPr lvl="0" algn="just">
              <a:lnSpc>
                <a:spcPct val="150000"/>
              </a:lnSpc>
              <a:buNone/>
            </a:pPr>
            <a:r>
              <a:rPr lang="en-US" sz="1800" dirty="0">
                <a:latin typeface="Cambria" pitchFamily="18" charset="0"/>
                <a:ea typeface="Cambria" pitchFamily="18" charset="0"/>
              </a:rPr>
              <a:t>[2]J. Lim, M. I. Al Jobayer, V. M. Baskaran, J. M. Lim, K. Wong, and J. See, ‘‘Gun</a:t>
            </a:r>
          </a:p>
          <a:p>
            <a:pPr lvl="0" algn="just">
              <a:lnSpc>
                <a:spcPct val="150000"/>
              </a:lnSpc>
              <a:buNone/>
            </a:pPr>
            <a:r>
              <a:rPr lang="en-US" sz="1800" dirty="0">
                <a:latin typeface="Cambria" pitchFamily="18" charset="0"/>
                <a:ea typeface="Cambria" pitchFamily="18" charset="0"/>
              </a:rPr>
              <a:t>detection in surveillance videos using deep neural networks,’’ in </a:t>
            </a:r>
            <a:r>
              <a:rPr lang="en-US" sz="1800" i="1" dirty="0">
                <a:latin typeface="Cambria" pitchFamily="18" charset="0"/>
                <a:ea typeface="Cambria" pitchFamily="18" charset="0"/>
              </a:rPr>
              <a:t>Proc. Asia–Pacific</a:t>
            </a:r>
          </a:p>
          <a:p>
            <a:pPr lvl="0" algn="just">
              <a:lnSpc>
                <a:spcPct val="150000"/>
              </a:lnSpc>
              <a:buNone/>
            </a:pPr>
            <a:r>
              <a:rPr lang="en-US" sz="1800" i="1" dirty="0">
                <a:latin typeface="Cambria" pitchFamily="18" charset="0"/>
                <a:ea typeface="Cambria" pitchFamily="18" charset="0"/>
              </a:rPr>
              <a:t>Signal Inf. Process. Assoc. Annu. Summit Conf. (APSIPAASC)</a:t>
            </a:r>
            <a:r>
              <a:rPr lang="en-US" sz="1800" dirty="0">
                <a:latin typeface="Cambria" pitchFamily="18" charset="0"/>
                <a:ea typeface="Cambria" pitchFamily="18" charset="0"/>
              </a:rPr>
              <a:t>, Nov. 2019, pp. 1998</a:t>
            </a:r>
          </a:p>
          <a:p>
            <a:pPr lvl="0" algn="just">
              <a:lnSpc>
                <a:spcPct val="150000"/>
              </a:lnSpc>
              <a:buNone/>
            </a:pPr>
            <a:r>
              <a:rPr lang="en-US" sz="1800" dirty="0">
                <a:latin typeface="Cambria" pitchFamily="18" charset="0"/>
                <a:ea typeface="Cambria" pitchFamily="18" charset="0"/>
              </a:rPr>
              <a:t>2002.</a:t>
            </a:r>
          </a:p>
          <a:p>
            <a:pPr lvl="0" algn="just">
              <a:lnSpc>
                <a:spcPct val="150000"/>
              </a:lnSpc>
              <a:buNone/>
            </a:pPr>
            <a:r>
              <a:rPr lang="en-US" sz="1800" dirty="0">
                <a:latin typeface="Cambria" pitchFamily="18" charset="0"/>
                <a:ea typeface="Cambria" pitchFamily="18" charset="0"/>
              </a:rPr>
              <a:t>[3]U. V. Navalgund and P. K., ‘‘Crime intention detection system using deep</a:t>
            </a:r>
          </a:p>
          <a:p>
            <a:pPr lvl="0" algn="just">
              <a:lnSpc>
                <a:spcPct val="150000"/>
              </a:lnSpc>
              <a:buNone/>
            </a:pPr>
            <a:r>
              <a:rPr lang="en-US" sz="1800" dirty="0">
                <a:latin typeface="Cambria" pitchFamily="18" charset="0"/>
                <a:ea typeface="Cambria" pitchFamily="18" charset="0"/>
              </a:rPr>
              <a:t>learning,’’ in </a:t>
            </a:r>
            <a:r>
              <a:rPr lang="en-US" sz="1800" i="1" dirty="0">
                <a:latin typeface="Cambria" pitchFamily="18" charset="0"/>
                <a:ea typeface="Cambria" pitchFamily="18" charset="0"/>
              </a:rPr>
              <a:t>Proc. Int. Conf. Circuits Syst. Digit. Enterprise Technol. (ICCSDET)</a:t>
            </a:r>
            <a:r>
              <a:rPr lang="en-US" sz="1800" dirty="0">
                <a:latin typeface="Cambria" pitchFamily="18" charset="0"/>
                <a:ea typeface="Cambria" pitchFamily="18" charset="0"/>
              </a:rPr>
              <a:t>, Dec.</a:t>
            </a:r>
          </a:p>
          <a:p>
            <a:pPr lvl="0" algn="just">
              <a:lnSpc>
                <a:spcPct val="150000"/>
              </a:lnSpc>
              <a:buNone/>
            </a:pPr>
            <a:r>
              <a:rPr lang="en-US" sz="1800" dirty="0">
                <a:latin typeface="Cambria" pitchFamily="18" charset="0"/>
                <a:ea typeface="Cambria" pitchFamily="18" charset="0"/>
              </a:rPr>
              <a:t>2018, pp.1–6.</a:t>
            </a:r>
          </a:p>
          <a:p>
            <a:pPr algn="just">
              <a:buNone/>
            </a:pPr>
            <a:endParaRPr lang="en-US" sz="1800" dirty="0"/>
          </a:p>
          <a:p>
            <a:pPr marL="0" lvl="0" indent="0" algn="just">
              <a:buNone/>
            </a:pPr>
            <a:endParaRPr lang="en-US" sz="1800" dirty="0"/>
          </a:p>
          <a:p>
            <a:pPr marL="0" indent="0" algn="just">
              <a:buNone/>
            </a:pPr>
            <a:endParaRPr lang="en-GB" sz="1800" dirty="0">
              <a:latin typeface="Cambria" pitchFamily="18" charset="0"/>
              <a:ea typeface="Cambria" pitchFamily="18" charset="0"/>
            </a:endParaRPr>
          </a:p>
        </p:txBody>
      </p:sp>
    </p:spTree>
    <p:extLst>
      <p:ext uri="{BB962C8B-B14F-4D97-AF65-F5344CB8AC3E}">
        <p14:creationId xmlns:p14="http://schemas.microsoft.com/office/powerpoint/2010/main" val="1068337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b="1" dirty="0">
                <a:solidFill>
                  <a:srgbClr val="FFC000"/>
                </a:solidFill>
                <a:latin typeface="Cambria" panose="02040503050406030204" pitchFamily="18" charset="0"/>
                <a:ea typeface="Cambria" panose="02040503050406030204" pitchFamily="18" charset="0"/>
              </a:rPr>
              <a:t>References</a:t>
            </a:r>
            <a:endParaRPr lang="en-US" sz="3200" dirty="0"/>
          </a:p>
        </p:txBody>
      </p:sp>
      <p:sp>
        <p:nvSpPr>
          <p:cNvPr id="3" name="Content Placeholder 2"/>
          <p:cNvSpPr>
            <a:spLocks noGrp="1"/>
          </p:cNvSpPr>
          <p:nvPr>
            <p:ph idx="1"/>
          </p:nvPr>
        </p:nvSpPr>
        <p:spPr>
          <a:xfrm>
            <a:off x="455142" y="836712"/>
            <a:ext cx="8229600" cy="4525963"/>
          </a:xfrm>
        </p:spPr>
        <p:txBody>
          <a:bodyPr/>
          <a:lstStyle/>
          <a:p>
            <a:pPr algn="just">
              <a:lnSpc>
                <a:spcPct val="150000"/>
              </a:lnSpc>
              <a:buNone/>
            </a:pPr>
            <a:r>
              <a:rPr lang="en-US" sz="1800" dirty="0">
                <a:latin typeface="Cambria" pitchFamily="18" charset="0"/>
                <a:ea typeface="Cambria" pitchFamily="18" charset="0"/>
              </a:rPr>
              <a:t>[4]M. Grega, S. Lach, and R. Sieradzki, ‘‘Automated recognition of firearms in</a:t>
            </a:r>
          </a:p>
          <a:p>
            <a:pPr algn="just">
              <a:lnSpc>
                <a:spcPct val="150000"/>
              </a:lnSpc>
              <a:buNone/>
            </a:pPr>
            <a:r>
              <a:rPr lang="en-US" sz="1800" dirty="0">
                <a:latin typeface="Cambria" pitchFamily="18" charset="0"/>
                <a:ea typeface="Cambria" pitchFamily="18" charset="0"/>
              </a:rPr>
              <a:t>surveillance video,’’ in </a:t>
            </a:r>
            <a:r>
              <a:rPr lang="en-US" sz="1800" i="1" dirty="0">
                <a:latin typeface="Cambria" pitchFamily="18" charset="0"/>
                <a:ea typeface="Cambria" pitchFamily="18" charset="0"/>
              </a:rPr>
              <a:t>Proc. IEEE Int. Multi-Disciplinary Conf. Cog- nit. Methods</a:t>
            </a:r>
          </a:p>
          <a:p>
            <a:pPr algn="just">
              <a:lnSpc>
                <a:spcPct val="150000"/>
              </a:lnSpc>
              <a:buNone/>
            </a:pPr>
            <a:r>
              <a:rPr lang="en-US" sz="1800" i="1" dirty="0">
                <a:latin typeface="Cambria" pitchFamily="18" charset="0"/>
                <a:ea typeface="Cambria" pitchFamily="18" charset="0"/>
              </a:rPr>
              <a:t>Situation Awareness Decis. Support (CogSIMA)</a:t>
            </a:r>
            <a:r>
              <a:rPr lang="en-US" sz="1800" dirty="0">
                <a:latin typeface="Cambria" pitchFamily="18" charset="0"/>
                <a:ea typeface="Cambria" pitchFamily="18" charset="0"/>
              </a:rPr>
              <a:t>, Feb. 2013, pp. 45–50.</a:t>
            </a:r>
          </a:p>
          <a:p>
            <a:pPr lvl="0" algn="just">
              <a:lnSpc>
                <a:spcPct val="150000"/>
              </a:lnSpc>
              <a:buNone/>
            </a:pPr>
            <a:r>
              <a:rPr lang="en-US" sz="1800" dirty="0">
                <a:latin typeface="Cambria" pitchFamily="18" charset="0"/>
                <a:ea typeface="Cambria" pitchFamily="18" charset="0"/>
              </a:rPr>
              <a:t>[5]Y. Zhou, L. Liu, L. Shao, and M. Mellor, ‘‘Fast automatic vehicle annotation for</a:t>
            </a:r>
          </a:p>
          <a:p>
            <a:pPr lvl="0" algn="just">
              <a:lnSpc>
                <a:spcPct val="150000"/>
              </a:lnSpc>
              <a:buNone/>
            </a:pPr>
            <a:r>
              <a:rPr lang="en-US" sz="1800" dirty="0">
                <a:latin typeface="Cambria" pitchFamily="18" charset="0"/>
                <a:ea typeface="Cambria" pitchFamily="18" charset="0"/>
              </a:rPr>
              <a:t>urban traffic surveillance,’’ </a:t>
            </a:r>
            <a:r>
              <a:rPr lang="en-US" sz="1800" i="1" dirty="0">
                <a:latin typeface="Cambria" pitchFamily="18" charset="0"/>
                <a:ea typeface="Cambria" pitchFamily="18" charset="0"/>
              </a:rPr>
              <a:t>IEEE Trans. Intell. Transp. Syst.</a:t>
            </a:r>
            <a:r>
              <a:rPr lang="en-US" sz="1800" dirty="0">
                <a:latin typeface="Cambria" pitchFamily="18" charset="0"/>
                <a:ea typeface="Cambria" pitchFamily="18" charset="0"/>
              </a:rPr>
              <a:t>, vol. 19, no. 6, pp. 1973</a:t>
            </a:r>
          </a:p>
          <a:p>
            <a:pPr lvl="0" algn="just">
              <a:lnSpc>
                <a:spcPct val="150000"/>
              </a:lnSpc>
              <a:buNone/>
            </a:pPr>
            <a:r>
              <a:rPr lang="en-US" sz="1800" dirty="0">
                <a:latin typeface="Cambria" pitchFamily="18" charset="0"/>
                <a:ea typeface="Cambria" pitchFamily="18" charset="0"/>
              </a:rPr>
              <a:t>1984, Jun. 2018.</a:t>
            </a:r>
          </a:p>
          <a:p>
            <a:pPr marL="0" indent="0" algn="just">
              <a:lnSpc>
                <a:spcPct val="150000"/>
              </a:lnSpc>
              <a:buNone/>
            </a:pPr>
            <a:r>
              <a:rPr lang="en-IN" sz="1800" dirty="0">
                <a:latin typeface="Cambria" pitchFamily="18" charset="0"/>
                <a:ea typeface="Cambria" pitchFamily="18" charset="0"/>
              </a:rPr>
              <a:t>[6]</a:t>
            </a:r>
            <a:r>
              <a:rPr lang="en-US" sz="1800" dirty="0">
                <a:solidFill>
                  <a:srgbClr val="222222"/>
                </a:solidFill>
                <a:latin typeface="Cambria" panose="02040503050406030204" pitchFamily="18" charset="0"/>
                <a:ea typeface="Cambria" panose="02040503050406030204" pitchFamily="18" charset="0"/>
              </a:rPr>
              <a:t> Source of YOLO : </a:t>
            </a:r>
            <a:r>
              <a:rPr lang="en-US" sz="1800" dirty="0">
                <a:solidFill>
                  <a:srgbClr val="222222"/>
                </a:solidFill>
                <a:latin typeface="Cambria" panose="02040503050406030204" pitchFamily="18" charset="0"/>
                <a:ea typeface="Cambria" panose="02040503050406030204" pitchFamily="18" charset="0"/>
                <a:hlinkClick r:id="rId2"/>
              </a:rPr>
              <a:t>https://pjreddie.com/darknet/yolo/</a:t>
            </a:r>
            <a:endParaRPr lang="en-US" sz="1800" dirty="0">
              <a:solidFill>
                <a:srgbClr val="222222"/>
              </a:solidFill>
              <a:latin typeface="Cambria" panose="02040503050406030204" pitchFamily="18" charset="0"/>
              <a:ea typeface="Cambria" panose="02040503050406030204" pitchFamily="18" charset="0"/>
            </a:endParaRPr>
          </a:p>
          <a:p>
            <a:pPr marL="0" indent="0" algn="just">
              <a:lnSpc>
                <a:spcPct val="150000"/>
              </a:lnSpc>
              <a:buNone/>
            </a:pPr>
            <a:r>
              <a:rPr lang="en-US" sz="1800" dirty="0">
                <a:solidFill>
                  <a:srgbClr val="222222"/>
                </a:solidFill>
                <a:latin typeface="Cambria" panose="02040503050406030204" pitchFamily="18" charset="0"/>
                <a:ea typeface="Cambria" panose="02040503050406030204" pitchFamily="18" charset="0"/>
              </a:rPr>
              <a:t>[7] Dataset Link for Yolo Object detection :  </a:t>
            </a:r>
            <a:r>
              <a:rPr lang="en-US" sz="1800" dirty="0">
                <a:solidFill>
                  <a:srgbClr val="222222"/>
                </a:solidFill>
                <a:latin typeface="Cambria" panose="02040503050406030204" pitchFamily="18" charset="0"/>
                <a:ea typeface="Cambria" panose="02040503050406030204" pitchFamily="18" charset="0"/>
                <a:hlinkClick r:id="rId3"/>
              </a:rPr>
              <a:t>https://cocodataset.org/#download</a:t>
            </a:r>
            <a:endParaRPr lang="en-US" sz="1800" dirty="0">
              <a:solidFill>
                <a:srgbClr val="222222"/>
              </a:solidFill>
              <a:latin typeface="Cambria" panose="02040503050406030204" pitchFamily="18" charset="0"/>
              <a:ea typeface="Cambria" panose="02040503050406030204" pitchFamily="18" charset="0"/>
            </a:endParaRPr>
          </a:p>
          <a:p>
            <a:pPr marL="0" indent="0">
              <a:lnSpc>
                <a:spcPct val="150000"/>
              </a:lnSpc>
              <a:buNone/>
            </a:pPr>
            <a:r>
              <a:rPr lang="en-US" sz="1800" dirty="0">
                <a:solidFill>
                  <a:srgbClr val="222222"/>
                </a:solidFill>
                <a:latin typeface="Cambria" panose="02040503050406030204" pitchFamily="18" charset="0"/>
                <a:ea typeface="Cambria" panose="02040503050406030204" pitchFamily="18" charset="0"/>
              </a:rPr>
              <a:t>[8]</a:t>
            </a:r>
            <a:r>
              <a:rPr lang="en-US" sz="1800" dirty="0">
                <a:latin typeface="Cambria" panose="02040503050406030204" pitchFamily="18" charset="0"/>
                <a:ea typeface="Cambria" panose="02040503050406030204" pitchFamily="18" charset="0"/>
              </a:rPr>
              <a:t> Dataset : </a:t>
            </a:r>
            <a:r>
              <a:rPr lang="en-US" sz="1800" dirty="0">
                <a:latin typeface="Cambria" panose="02040503050406030204" pitchFamily="18" charset="0"/>
                <a:ea typeface="Cambria" panose="02040503050406030204" pitchFamily="18" charset="0"/>
                <a:hlinkClick r:id="rId4"/>
              </a:rPr>
              <a:t>https://www.kaggle.com/datasets/atulyakumar98/fire-and-gun-dataset</a:t>
            </a:r>
            <a:endParaRPr lang="en-US" sz="1800" dirty="0">
              <a:latin typeface="Cambria" panose="02040503050406030204" pitchFamily="18" charset="0"/>
              <a:ea typeface="Cambria" panose="02040503050406030204" pitchFamily="18" charset="0"/>
            </a:endParaRPr>
          </a:p>
          <a:p>
            <a:pPr marL="0" indent="0" algn="just">
              <a:lnSpc>
                <a:spcPct val="150000"/>
              </a:lnSpc>
              <a:buNone/>
            </a:pPr>
            <a:endParaRPr lang="en-US" sz="1800" dirty="0">
              <a:solidFill>
                <a:srgbClr val="222222"/>
              </a:solidFill>
              <a:latin typeface="Cambria" panose="02040503050406030204" pitchFamily="18" charset="0"/>
              <a:ea typeface="Cambria" panose="02040503050406030204" pitchFamily="18" charset="0"/>
            </a:endParaRPr>
          </a:p>
          <a:p>
            <a:pPr lvl="0" algn="just">
              <a:lnSpc>
                <a:spcPct val="150000"/>
              </a:lnSpc>
              <a:buNone/>
            </a:pPr>
            <a:endParaRPr lang="en-US" sz="1800" dirty="0">
              <a:latin typeface="Cambria" pitchFamily="18" charset="0"/>
              <a:ea typeface="Cambria" pitchFamily="18" charset="0"/>
            </a:endParaRPr>
          </a:p>
          <a:p>
            <a:pPr>
              <a:buNone/>
            </a:pPr>
            <a:endParaRPr lang="en-US" sz="18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0F5C-E27C-4FCA-856B-DEDD83208A9A}"/>
              </a:ext>
            </a:extLst>
          </p:cNvPr>
          <p:cNvSpPr>
            <a:spLocks noGrp="1"/>
          </p:cNvSpPr>
          <p:nvPr>
            <p:ph type="title"/>
          </p:nvPr>
        </p:nvSpPr>
        <p:spPr>
          <a:xfrm>
            <a:off x="457200" y="0"/>
            <a:ext cx="8229600" cy="1417638"/>
          </a:xfrm>
        </p:spPr>
        <p:txBody>
          <a:bodyPr/>
          <a:lstStyle/>
          <a:p>
            <a:r>
              <a:rPr lang="en-US" sz="3200" b="1" dirty="0">
                <a:solidFill>
                  <a:srgbClr val="FFC000"/>
                </a:solidFill>
                <a:latin typeface="Cambria" panose="02040503050406030204" pitchFamily="18" charset="0"/>
                <a:ea typeface="Cambria" panose="02040503050406030204" pitchFamily="18" charset="0"/>
              </a:rPr>
              <a:t>References</a:t>
            </a:r>
            <a:endParaRPr lang="en-IN" sz="3200" dirty="0"/>
          </a:p>
        </p:txBody>
      </p:sp>
      <p:sp>
        <p:nvSpPr>
          <p:cNvPr id="3" name="Content Placeholder 2">
            <a:extLst>
              <a:ext uri="{FF2B5EF4-FFF2-40B4-BE49-F238E27FC236}">
                <a16:creationId xmlns:a16="http://schemas.microsoft.com/office/drawing/2014/main" id="{0997EC7F-482A-4CE5-903D-B77111EAEE66}"/>
              </a:ext>
            </a:extLst>
          </p:cNvPr>
          <p:cNvSpPr>
            <a:spLocks noGrp="1"/>
          </p:cNvSpPr>
          <p:nvPr>
            <p:ph idx="1"/>
          </p:nvPr>
        </p:nvSpPr>
        <p:spPr>
          <a:xfrm>
            <a:off x="457200" y="836712"/>
            <a:ext cx="8229600" cy="5289451"/>
          </a:xfrm>
        </p:spPr>
        <p:txBody>
          <a:bodyPr/>
          <a:lstStyle/>
          <a:p>
            <a:pPr marL="0" indent="0">
              <a:lnSpc>
                <a:spcPct val="150000"/>
              </a:lnSpc>
              <a:buNone/>
            </a:pPr>
            <a:r>
              <a:rPr lang="en-US" sz="1800" dirty="0">
                <a:latin typeface="Cambria" panose="02040503050406030204" pitchFamily="18" charset="0"/>
                <a:ea typeface="Cambria" panose="02040503050406030204" pitchFamily="18" charset="0"/>
              </a:rPr>
              <a:t>[9]Configuration File : </a:t>
            </a:r>
            <a:r>
              <a:rPr lang="en-US" sz="1800" dirty="0">
                <a:latin typeface="Cambria" panose="02040503050406030204" pitchFamily="18" charset="0"/>
                <a:ea typeface="Cambria" panose="02040503050406030204" pitchFamily="18" charset="0"/>
                <a:hlinkClick r:id="rId2"/>
              </a:rPr>
              <a:t>https://github.com/Manish8798/Weapon-Detection-with-yolov3/blob/master/weapon_detection/yolov3_testing.cfg</a:t>
            </a:r>
            <a:endParaRPr lang="en-US" sz="1800" dirty="0">
              <a:latin typeface="Cambria" panose="02040503050406030204" pitchFamily="18" charset="0"/>
              <a:ea typeface="Cambria" panose="02040503050406030204" pitchFamily="18" charset="0"/>
            </a:endParaRPr>
          </a:p>
          <a:p>
            <a:pPr marL="0" indent="0">
              <a:lnSpc>
                <a:spcPct val="150000"/>
              </a:lnSpc>
              <a:buNone/>
            </a:pPr>
            <a:r>
              <a:rPr lang="en-US" sz="1800" dirty="0">
                <a:latin typeface="Cambria" panose="02040503050406030204" pitchFamily="18" charset="0"/>
                <a:ea typeface="Cambria" panose="02040503050406030204" pitchFamily="18" charset="0"/>
              </a:rPr>
              <a:t>[10]Yolo Weight file : </a:t>
            </a:r>
            <a:r>
              <a:rPr lang="en-US" sz="1800" dirty="0">
                <a:latin typeface="Cambria" panose="02040503050406030204" pitchFamily="18" charset="0"/>
                <a:ea typeface="Cambria" panose="02040503050406030204" pitchFamily="18" charset="0"/>
                <a:hlinkClick r:id="rId3"/>
              </a:rPr>
              <a:t>https://drive.google.com/file/d/10uJEsUpQI3EmD98iwrwzbD4e19Ps-LHZ/view?usp=sharing</a:t>
            </a:r>
            <a:endParaRPr lang="en-US" sz="1800" dirty="0">
              <a:latin typeface="Cambria" panose="02040503050406030204" pitchFamily="18" charset="0"/>
              <a:ea typeface="Cambria" panose="02040503050406030204" pitchFamily="18" charset="0"/>
            </a:endParaRPr>
          </a:p>
          <a:p>
            <a:endParaRPr lang="en-IN" sz="1800" dirty="0"/>
          </a:p>
        </p:txBody>
      </p:sp>
      <p:sp>
        <p:nvSpPr>
          <p:cNvPr id="4" name="Slide Number Placeholder 3">
            <a:extLst>
              <a:ext uri="{FF2B5EF4-FFF2-40B4-BE49-F238E27FC236}">
                <a16:creationId xmlns:a16="http://schemas.microsoft.com/office/drawing/2014/main" id="{9A4413BA-80D2-4345-A925-11A35792946E}"/>
              </a:ext>
            </a:extLst>
          </p:cNvPr>
          <p:cNvSpPr>
            <a:spLocks noGrp="1"/>
          </p:cNvSpPr>
          <p:nvPr>
            <p:ph type="sldNum" sz="quarter" idx="12"/>
          </p:nvPr>
        </p:nvSpPr>
        <p:spPr/>
        <p:txBody>
          <a:bodyPr/>
          <a:lstStyle/>
          <a:p>
            <a:pPr>
              <a:defRPr/>
            </a:pPr>
            <a:fld id="{51EDAF45-A1ED-443F-B7DC-99AC8969684E}" type="slidenum">
              <a:rPr lang="en-US" smtClean="0"/>
              <a:pPr>
                <a:defRPr/>
              </a:pPr>
              <a:t>35</a:t>
            </a:fld>
            <a:endParaRPr lang="en-US" dirty="0"/>
          </a:p>
        </p:txBody>
      </p:sp>
    </p:spTree>
    <p:extLst>
      <p:ext uri="{BB962C8B-B14F-4D97-AF65-F5344CB8AC3E}">
        <p14:creationId xmlns:p14="http://schemas.microsoft.com/office/powerpoint/2010/main" val="596663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546F5-E5A9-433B-871A-03C0B8460096}"/>
              </a:ext>
            </a:extLst>
          </p:cNvPr>
          <p:cNvSpPr>
            <a:spLocks noGrp="1"/>
          </p:cNvSpPr>
          <p:nvPr>
            <p:ph idx="1"/>
          </p:nvPr>
        </p:nvSpPr>
        <p:spPr/>
        <p:txBody>
          <a:bodyPr/>
          <a:lstStyle/>
          <a:p>
            <a:pPr marL="0" indent="0" algn="ctr">
              <a:buNone/>
            </a:pPr>
            <a:r>
              <a:rPr lang="en-US" sz="9600" dirty="0"/>
              <a:t>THANK YOU</a:t>
            </a:r>
            <a:endParaRPr lang="en-IN" sz="9600" dirty="0"/>
          </a:p>
        </p:txBody>
      </p:sp>
      <p:sp>
        <p:nvSpPr>
          <p:cNvPr id="4" name="Slide Number Placeholder 3">
            <a:extLst>
              <a:ext uri="{FF2B5EF4-FFF2-40B4-BE49-F238E27FC236}">
                <a16:creationId xmlns:a16="http://schemas.microsoft.com/office/drawing/2014/main" id="{9477F898-7883-4F49-8D6A-5F11BB487E8F}"/>
              </a:ext>
            </a:extLst>
          </p:cNvPr>
          <p:cNvSpPr>
            <a:spLocks noGrp="1"/>
          </p:cNvSpPr>
          <p:nvPr>
            <p:ph type="sldNum" sz="quarter" idx="12"/>
          </p:nvPr>
        </p:nvSpPr>
        <p:spPr/>
        <p:txBody>
          <a:bodyPr/>
          <a:lstStyle/>
          <a:p>
            <a:pPr>
              <a:defRPr/>
            </a:pPr>
            <a:fld id="{51EDAF45-A1ED-443F-B7DC-99AC8969684E}" type="slidenum">
              <a:rPr lang="en-US" smtClean="0"/>
              <a:pPr>
                <a:defRPr/>
              </a:pPr>
              <a:t>36</a:t>
            </a:fld>
            <a:endParaRPr lang="en-US" dirty="0"/>
          </a:p>
        </p:txBody>
      </p:sp>
    </p:spTree>
    <p:extLst>
      <p:ext uri="{BB962C8B-B14F-4D97-AF65-F5344CB8AC3E}">
        <p14:creationId xmlns:p14="http://schemas.microsoft.com/office/powerpoint/2010/main" val="4103443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sz="3200" b="1" dirty="0">
                <a:solidFill>
                  <a:srgbClr val="FFC000"/>
                </a:solidFill>
                <a:latin typeface="Cambria" panose="02040503050406030204" pitchFamily="18" charset="0"/>
                <a:ea typeface="Cambria" panose="02040503050406030204" pitchFamily="18" charset="0"/>
              </a:rPr>
              <a:t>LITERATURE SURVEY</a:t>
            </a:r>
            <a:endParaRPr lang="en-US" sz="3200" dirty="0"/>
          </a:p>
        </p:txBody>
      </p:sp>
      <p:sp>
        <p:nvSpPr>
          <p:cNvPr id="3" name="Content Placeholder 2"/>
          <p:cNvSpPr>
            <a:spLocks noGrp="1"/>
          </p:cNvSpPr>
          <p:nvPr>
            <p:ph idx="1"/>
          </p:nvPr>
        </p:nvSpPr>
        <p:spPr>
          <a:xfrm>
            <a:off x="381000" y="685800"/>
            <a:ext cx="8763000" cy="6172200"/>
          </a:xfrm>
        </p:spPr>
        <p:txBody>
          <a:bodyPr/>
          <a:lstStyle/>
          <a:p>
            <a:pPr algn="just">
              <a:lnSpc>
                <a:spcPct val="150000"/>
              </a:lnSpc>
            </a:pPr>
            <a:r>
              <a:rPr lang="en-US" sz="1800" dirty="0" err="1">
                <a:latin typeface="Cambria" pitchFamily="18" charset="0"/>
                <a:ea typeface="Cambria" pitchFamily="18" charset="0"/>
              </a:rPr>
              <a:t>Grega</a:t>
            </a:r>
            <a:r>
              <a:rPr lang="en-US" sz="1800" dirty="0">
                <a:latin typeface="Cambria" pitchFamily="18" charset="0"/>
                <a:ea typeface="Cambria" pitchFamily="18" charset="0"/>
              </a:rPr>
              <a:t> et al proposed an algorithm for automatic firearms detection using recorded CCTV image analysis and situation recognition [4]. </a:t>
            </a:r>
          </a:p>
          <a:p>
            <a:pPr algn="just">
              <a:lnSpc>
                <a:spcPct val="150000"/>
              </a:lnSpc>
            </a:pPr>
            <a:r>
              <a:rPr lang="en-US" sz="1800" dirty="0">
                <a:latin typeface="Cambria" pitchFamily="18" charset="0"/>
                <a:ea typeface="Cambria" pitchFamily="18" charset="0"/>
              </a:rPr>
              <a:t>In the field of traffic monitoring, Zhang et al proposed a vehicle detection and annotation algorithm based on a fine-tuned CNN model [5]. </a:t>
            </a:r>
          </a:p>
          <a:p>
            <a:pPr algn="just">
              <a:lnSpc>
                <a:spcPct val="150000"/>
              </a:lnSpc>
            </a:pPr>
            <a:r>
              <a:rPr lang="en-US" sz="1800" dirty="0">
                <a:latin typeface="Cambria" pitchFamily="18" charset="0"/>
                <a:ea typeface="Cambria" pitchFamily="18" charset="0"/>
              </a:rPr>
              <a:t>The purpose of automating surveillance systems is to alleviate the burden on operators analyzing large amounts of data streams simultaneously [5].</a:t>
            </a:r>
          </a:p>
          <a:p>
            <a:pPr algn="just">
              <a:lnSpc>
                <a:spcPct val="150000"/>
              </a:lnSpc>
            </a:pPr>
            <a:r>
              <a:rPr lang="en-US" sz="1800" dirty="0">
                <a:latin typeface="Cambria" pitchFamily="18" charset="0"/>
                <a:ea typeface="Cambria" pitchFamily="18" charset="0"/>
              </a:rPr>
              <a:t>Since digital cameras have proliferated across the world, numerous research perspectives have explored the development of automated surveillance systems[4].</a:t>
            </a:r>
          </a:p>
          <a:p>
            <a:pPr algn="just">
              <a:lnSpc>
                <a:spcPct val="150000"/>
              </a:lnSpc>
            </a:pPr>
            <a:r>
              <a:rPr lang="en-US" sz="1800" dirty="0">
                <a:latin typeface="Cambria" pitchFamily="18" charset="0"/>
                <a:ea typeface="Cambria" pitchFamily="18" charset="0"/>
              </a:rPr>
              <a:t>Previous studies that have implemented automated surveillance systems considered application specific camera selection, improved hardware for real-time processing, as well as hardware and protocols for transmitting  camera feeds to a central server.</a:t>
            </a:r>
          </a:p>
          <a:p>
            <a:pPr algn="just">
              <a:lnSpc>
                <a:spcPct val="150000"/>
              </a:lnSpc>
            </a:pPr>
            <a:endParaRPr lang="en-US" sz="1800" dirty="0">
              <a:latin typeface="Cambria" pitchFamily="18" charset="0"/>
              <a:ea typeface="Cambria" pitchFamily="18" charset="0"/>
            </a:endParaRPr>
          </a:p>
          <a:p>
            <a:pPr algn="just">
              <a:lnSpc>
                <a:spcPct val="150000"/>
              </a:lnSpc>
            </a:pPr>
            <a:endParaRPr lang="en-US" sz="1800" dirty="0">
              <a:latin typeface="Cambria" pitchFamily="18" charset="0"/>
              <a:ea typeface="Cambria" pitchFamily="18" charset="0"/>
            </a:endParaRPr>
          </a:p>
          <a:p>
            <a:pPr algn="just">
              <a:lnSpc>
                <a:spcPct val="150000"/>
              </a:lnSpc>
              <a:buNone/>
            </a:pPr>
            <a:endParaRPr lang="en-US" sz="1800" dirty="0">
              <a:latin typeface="Cambria" pitchFamily="18" charset="0"/>
              <a:ea typeface="Cambria" pitchFamily="18" charset="0"/>
            </a:endParaRPr>
          </a:p>
          <a:p>
            <a:pPr algn="just">
              <a:lnSpc>
                <a:spcPct val="150000"/>
              </a:lnSpc>
              <a:buNone/>
            </a:pPr>
            <a:endParaRPr lang="en-US" sz="18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4</a:t>
            </a:fld>
            <a:endParaRPr lang="en-US" dirty="0"/>
          </a:p>
        </p:txBody>
      </p:sp>
      <p:sp>
        <p:nvSpPr>
          <p:cNvPr id="5" name="Title 1">
            <a:extLst>
              <a:ext uri="{FF2B5EF4-FFF2-40B4-BE49-F238E27FC236}">
                <a16:creationId xmlns:a16="http://schemas.microsoft.com/office/drawing/2014/main" id="{A834A4F6-F11C-489A-BB37-A22BD3DB9817}"/>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2000" b="1" dirty="0">
                <a:solidFill>
                  <a:srgbClr val="FFC000"/>
                </a:solidFill>
                <a:latin typeface="Cambria" panose="02040503050406030204" pitchFamily="18" charset="0"/>
                <a:ea typeface="Cambria" panose="02040503050406030204" pitchFamily="18" charset="0"/>
              </a:rPr>
              <a:t>GAP ANALYSIS AND OUTCOME OF </a:t>
            </a:r>
            <a:br>
              <a:rPr lang="en-US" sz="2000" b="1" dirty="0">
                <a:solidFill>
                  <a:srgbClr val="FFC000"/>
                </a:solidFill>
                <a:latin typeface="Cambria" panose="02040503050406030204" pitchFamily="18" charset="0"/>
                <a:ea typeface="Cambria" panose="02040503050406030204" pitchFamily="18" charset="0"/>
              </a:rPr>
            </a:br>
            <a:r>
              <a:rPr lang="en-US" sz="2000" b="1" dirty="0">
                <a:solidFill>
                  <a:srgbClr val="FFC000"/>
                </a:solidFill>
                <a:latin typeface="Cambria" panose="02040503050406030204" pitchFamily="18" charset="0"/>
                <a:ea typeface="Cambria" panose="02040503050406030204" pitchFamily="18" charset="0"/>
              </a:rPr>
              <a:t>LITERATURE SURVEY</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5</a:t>
            </a:fld>
            <a:endParaRPr lang="en-US" dirty="0"/>
          </a:p>
        </p:txBody>
      </p:sp>
      <p:sp>
        <p:nvSpPr>
          <p:cNvPr id="5" name="Content Placeholder 4"/>
          <p:cNvSpPr>
            <a:spLocks noGrp="1"/>
          </p:cNvSpPr>
          <p:nvPr>
            <p:ph idx="1"/>
          </p:nvPr>
        </p:nvSpPr>
        <p:spPr>
          <a:xfrm>
            <a:off x="381000" y="762000"/>
            <a:ext cx="8763000" cy="6096000"/>
          </a:xfrm>
        </p:spPr>
        <p:txBody>
          <a:bodyPr/>
          <a:lstStyle/>
          <a:p>
            <a:pPr algn="just">
              <a:lnSpc>
                <a:spcPct val="150000"/>
              </a:lnSpc>
            </a:pPr>
            <a:r>
              <a:rPr lang="en-US" sz="1800" dirty="0">
                <a:latin typeface="Cambria" pitchFamily="18" charset="0"/>
                <a:ea typeface="Cambria" pitchFamily="18" charset="0"/>
              </a:rPr>
              <a:t>The most of the existing video surveillance approaches work on either recorded videos or offload the video data into a centralized server in the cloud which is not appropriate for real-time threat detection.</a:t>
            </a:r>
          </a:p>
          <a:p>
            <a:pPr algn="just">
              <a:lnSpc>
                <a:spcPct val="150000"/>
              </a:lnSpc>
            </a:pPr>
            <a:r>
              <a:rPr lang="en-US" sz="1800" dirty="0">
                <a:latin typeface="Cambria" pitchFamily="18" charset="0"/>
                <a:ea typeface="Cambria" pitchFamily="18" charset="0"/>
              </a:rPr>
              <a:t>Furthermore, none of the current video surveillance approaches can be deployed on the security camera due to its limited computational capabilities, which precludes taking advantage of minimizing the communication delays in such mission-critical security tasks.</a:t>
            </a:r>
          </a:p>
          <a:p>
            <a:pPr algn="just">
              <a:lnSpc>
                <a:spcPct val="150000"/>
              </a:lnSpc>
            </a:pPr>
            <a:r>
              <a:rPr lang="en-US" sz="1800" dirty="0">
                <a:latin typeface="Cambria" pitchFamily="18" charset="0"/>
                <a:ea typeface="Cambria" pitchFamily="18" charset="0"/>
              </a:rPr>
              <a:t>Importantly, many previous  works that detail the implementation of automated surveillance systems predate the wide adoption of CNNs.</a:t>
            </a:r>
          </a:p>
          <a:p>
            <a:pPr algn="just">
              <a:lnSpc>
                <a:spcPct val="150000"/>
              </a:lnSpc>
            </a:pPr>
            <a:r>
              <a:rPr lang="en-US" sz="1800" dirty="0">
                <a:latin typeface="Cambria" pitchFamily="18" charset="0"/>
                <a:ea typeface="Cambria" pitchFamily="18" charset="0"/>
              </a:rPr>
              <a:t>Therefore, the considerations for developing a real-time  surveillance system should  be revised  for these important systems.</a:t>
            </a:r>
          </a:p>
        </p:txBody>
      </p:sp>
    </p:spTree>
    <p:extLst>
      <p:ext uri="{BB962C8B-B14F-4D97-AF65-F5344CB8AC3E}">
        <p14:creationId xmlns:p14="http://schemas.microsoft.com/office/powerpoint/2010/main" val="299570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z="2000" b="1" dirty="0">
                <a:solidFill>
                  <a:srgbClr val="FFC000"/>
                </a:solidFill>
                <a:latin typeface="Cambria" panose="02040503050406030204" pitchFamily="18" charset="0"/>
                <a:ea typeface="Cambria" panose="02040503050406030204" pitchFamily="18" charset="0"/>
              </a:rPr>
              <a:t>GAP ANALYSIS AND OUTCOME OF </a:t>
            </a:r>
            <a:br>
              <a:rPr lang="en-US" sz="2000" b="1" dirty="0">
                <a:solidFill>
                  <a:srgbClr val="FFC000"/>
                </a:solidFill>
                <a:latin typeface="Cambria" panose="02040503050406030204" pitchFamily="18" charset="0"/>
                <a:ea typeface="Cambria" panose="02040503050406030204" pitchFamily="18" charset="0"/>
              </a:rPr>
            </a:br>
            <a:r>
              <a:rPr lang="en-US" sz="2000" b="1" dirty="0">
                <a:solidFill>
                  <a:srgbClr val="FFC000"/>
                </a:solidFill>
                <a:latin typeface="Cambria" panose="02040503050406030204" pitchFamily="18" charset="0"/>
                <a:ea typeface="Cambria" panose="02040503050406030204" pitchFamily="18" charset="0"/>
              </a:rPr>
              <a:t>LITERATURE SURVEY</a:t>
            </a:r>
            <a:endParaRPr lang="en-US" sz="2000" dirty="0">
              <a:latin typeface="Cambria" pitchFamily="18" charset="0"/>
              <a:ea typeface="Cambria" pitchFamily="18" charset="0"/>
            </a:endParaRPr>
          </a:p>
        </p:txBody>
      </p:sp>
      <p:sp>
        <p:nvSpPr>
          <p:cNvPr id="3" name="Content Placeholder 2"/>
          <p:cNvSpPr>
            <a:spLocks noGrp="1"/>
          </p:cNvSpPr>
          <p:nvPr>
            <p:ph idx="1"/>
          </p:nvPr>
        </p:nvSpPr>
        <p:spPr>
          <a:xfrm>
            <a:off x="381000" y="685800"/>
            <a:ext cx="8762999" cy="6172200"/>
          </a:xfrm>
        </p:spPr>
        <p:txBody>
          <a:bodyPr/>
          <a:lstStyle/>
          <a:p>
            <a:pPr algn="just">
              <a:lnSpc>
                <a:spcPct val="150000"/>
              </a:lnSpc>
            </a:pPr>
            <a:r>
              <a:rPr lang="en-US" sz="1800" dirty="0">
                <a:latin typeface="Cambria" pitchFamily="18" charset="0"/>
                <a:ea typeface="Cambria" pitchFamily="18" charset="0"/>
              </a:rPr>
              <a:t>The specialized hardware and algorithm choices are important to ensure an effective implementation. </a:t>
            </a:r>
          </a:p>
          <a:p>
            <a:pPr algn="just">
              <a:lnSpc>
                <a:spcPct val="150000"/>
              </a:lnSpc>
            </a:pPr>
            <a:r>
              <a:rPr lang="en-US" sz="1800" dirty="0">
                <a:latin typeface="Cambria" pitchFamily="18" charset="0"/>
                <a:ea typeface="Cambria" pitchFamily="18" charset="0"/>
              </a:rPr>
              <a:t>This work extends the body of knowledge by  providing practical comparisons between YOLO-based algorithm that are useful for surveillance as well as the hardware processing units needed to run them.</a:t>
            </a:r>
          </a:p>
          <a:p>
            <a:endParaRPr lang="en-US" sz="1800" dirty="0">
              <a:latin typeface="Cambria" pitchFamily="18" charset="0"/>
              <a:ea typeface="Cambria" pitchFamily="18" charset="0"/>
            </a:endParaRPr>
          </a:p>
          <a:p>
            <a:endParaRPr lang="en-US" sz="1800" dirty="0">
              <a:latin typeface="Cambria" pitchFamily="18" charset="0"/>
              <a:ea typeface="Cambria" pitchFamily="18" charset="0"/>
            </a:endParaRPr>
          </a:p>
          <a:p>
            <a:endParaRPr lang="en-US" sz="1800" dirty="0">
              <a:latin typeface="Cambria" pitchFamily="18" charset="0"/>
              <a:ea typeface="Cambria" pitchFamily="18" charset="0"/>
            </a:endParaRPr>
          </a:p>
          <a:p>
            <a:endParaRPr lang="en-US" sz="1800" dirty="0">
              <a:latin typeface="Cambria" pitchFamily="18" charset="0"/>
              <a:ea typeface="Cambria" pitchFamily="18" charset="0"/>
            </a:endParaRPr>
          </a:p>
        </p:txBody>
      </p:sp>
      <p:sp>
        <p:nvSpPr>
          <p:cNvPr id="4" name="Slide Number Placeholder 3"/>
          <p:cNvSpPr>
            <a:spLocks noGrp="1"/>
          </p:cNvSpPr>
          <p:nvPr>
            <p:ph type="sldNum" sz="quarter" idx="12"/>
          </p:nvPr>
        </p:nvSpPr>
        <p:spPr/>
        <p:txBody>
          <a:bodyPr/>
          <a:lstStyle/>
          <a:p>
            <a:pPr>
              <a:defRPr/>
            </a:pPr>
            <a:fld id="{51EDAF45-A1ED-443F-B7DC-99AC8969684E}" type="slidenum">
              <a:rPr lang="en-US" smtClean="0"/>
              <a:pPr>
                <a:defRPr/>
              </a:pPr>
              <a:t>6</a:t>
            </a:fld>
            <a:endParaRPr lang="en-US" dirty="0"/>
          </a:p>
        </p:txBody>
      </p:sp>
      <p:sp>
        <p:nvSpPr>
          <p:cNvPr id="5" name="Title 1">
            <a:extLst>
              <a:ext uri="{FF2B5EF4-FFF2-40B4-BE49-F238E27FC236}">
                <a16:creationId xmlns:a16="http://schemas.microsoft.com/office/drawing/2014/main" id="{C8761278-8A2F-4E0A-862B-07EFFE6DBF67}"/>
              </a:ext>
            </a:extLst>
          </p:cNvPr>
          <p:cNvSpPr txBox="1">
            <a:spLocks/>
          </p:cNvSpPr>
          <p:nvPr/>
        </p:nvSpPr>
        <p:spPr>
          <a:xfrm>
            <a:off x="6858000" y="304800"/>
            <a:ext cx="1066800" cy="6858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2pPr>
            <a:lvl3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3pPr>
            <a:lvl4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4pPr>
            <a:lvl5pPr algn="ctr" rtl="0" eaLnBrk="0" fontAlgn="base" hangingPunct="0">
              <a:spcBef>
                <a:spcPct val="0"/>
              </a:spcBef>
              <a:spcAft>
                <a:spcPct val="0"/>
              </a:spcAft>
              <a:defRPr sz="4400">
                <a:solidFill>
                  <a:schemeClr val="tx2"/>
                </a:solidFill>
                <a:latin typeface="Arial" pitchFamily="34" charset="0"/>
                <a:ea typeface="ＭＳ Ｐゴシック"/>
                <a:cs typeface="ＭＳ Ｐゴシック"/>
              </a:defRPr>
            </a:lvl5pPr>
            <a:lvl6pPr marL="457200" algn="ctr" rtl="0" fontAlgn="base">
              <a:spcBef>
                <a:spcPct val="0"/>
              </a:spcBef>
              <a:spcAft>
                <a:spcPct val="0"/>
              </a:spcAft>
              <a:defRPr sz="4400">
                <a:solidFill>
                  <a:schemeClr val="tx2"/>
                </a:solidFill>
                <a:latin typeface="Arial" pitchFamily="34" charset="0"/>
                <a:ea typeface="ＭＳ Ｐゴシック"/>
                <a:cs typeface="ＭＳ Ｐゴシック"/>
              </a:defRPr>
            </a:lvl6pPr>
            <a:lvl7pPr marL="914400" algn="ctr" rtl="0" fontAlgn="base">
              <a:spcBef>
                <a:spcPct val="0"/>
              </a:spcBef>
              <a:spcAft>
                <a:spcPct val="0"/>
              </a:spcAft>
              <a:defRPr sz="4400">
                <a:solidFill>
                  <a:schemeClr val="tx2"/>
                </a:solidFill>
                <a:latin typeface="Arial" pitchFamily="34" charset="0"/>
                <a:ea typeface="ＭＳ Ｐゴシック"/>
                <a:cs typeface="ＭＳ Ｐゴシック"/>
              </a:defRPr>
            </a:lvl7pPr>
            <a:lvl8pPr marL="1371600" algn="ctr" rtl="0" fontAlgn="base">
              <a:spcBef>
                <a:spcPct val="0"/>
              </a:spcBef>
              <a:spcAft>
                <a:spcPct val="0"/>
              </a:spcAft>
              <a:defRPr sz="4400">
                <a:solidFill>
                  <a:schemeClr val="tx2"/>
                </a:solidFill>
                <a:latin typeface="Arial" pitchFamily="34" charset="0"/>
                <a:ea typeface="ＭＳ Ｐゴシック"/>
                <a:cs typeface="ＭＳ Ｐゴシック"/>
              </a:defRPr>
            </a:lvl8pPr>
            <a:lvl9pPr marL="1828800" algn="ctr" rtl="0" fontAlgn="base">
              <a:spcBef>
                <a:spcPct val="0"/>
              </a:spcBef>
              <a:spcAft>
                <a:spcPct val="0"/>
              </a:spcAft>
              <a:defRPr sz="4400">
                <a:solidFill>
                  <a:schemeClr val="tx2"/>
                </a:solidFill>
                <a:latin typeface="Arial" pitchFamily="34" charset="0"/>
                <a:ea typeface="ＭＳ Ｐゴシック"/>
                <a:cs typeface="ＭＳ Ｐゴシック"/>
              </a:defRPr>
            </a:lvl9pPr>
          </a:lstStyle>
          <a:p>
            <a:r>
              <a:rPr lang="en-US" sz="2400" b="1" kern="0" dirty="0" err="1">
                <a:solidFill>
                  <a:srgbClr val="FFC000"/>
                </a:solidFill>
                <a:latin typeface="Cambria" panose="02040503050406030204" pitchFamily="18" charset="0"/>
                <a:ea typeface="Cambria" panose="02040503050406030204" pitchFamily="18" charset="0"/>
              </a:rPr>
              <a:t>Cont</a:t>
            </a:r>
            <a:r>
              <a:rPr lang="en-US" sz="2400" b="1" kern="0" dirty="0">
                <a:solidFill>
                  <a:srgbClr val="FFC000"/>
                </a:solidFill>
                <a:latin typeface="Cambria" panose="02040503050406030204" pitchFamily="18" charset="0"/>
                <a:ea typeface="Cambria" panose="020405030504060302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40E349C-05C2-59C8-105E-24FDE4A3B8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764704"/>
            <a:ext cx="8748464" cy="4698287"/>
          </a:xfrm>
          <a:prstGeom prst="rect">
            <a:avLst/>
          </a:prstGeom>
        </p:spPr>
      </p:pic>
      <p:sp>
        <p:nvSpPr>
          <p:cNvPr id="3" name="Title 2">
            <a:extLst>
              <a:ext uri="{FF2B5EF4-FFF2-40B4-BE49-F238E27FC236}">
                <a16:creationId xmlns:a16="http://schemas.microsoft.com/office/drawing/2014/main" id="{16CC5B47-FAB7-A814-B5BC-0CE28AD72419}"/>
              </a:ext>
            </a:extLst>
          </p:cNvPr>
          <p:cNvSpPr>
            <a:spLocks noGrp="1"/>
          </p:cNvSpPr>
          <p:nvPr>
            <p:ph type="title"/>
          </p:nvPr>
        </p:nvSpPr>
        <p:spPr/>
        <p:txBody>
          <a:bodyPr/>
          <a:lstStyle/>
          <a:p>
            <a:r>
              <a:rPr lang="en-US" sz="2400" b="1" dirty="0">
                <a:solidFill>
                  <a:srgbClr val="FFC000"/>
                </a:solidFill>
                <a:latin typeface="Cambria" panose="02040503050406030204" pitchFamily="18" charset="0"/>
                <a:ea typeface="Cambria" panose="02040503050406030204" pitchFamily="18" charset="0"/>
              </a:rPr>
              <a:t>BLOCK DIAGRAM</a:t>
            </a:r>
            <a:endParaRPr lang="en-IN" sz="2400" dirty="0"/>
          </a:p>
        </p:txBody>
      </p:sp>
      <p:sp>
        <p:nvSpPr>
          <p:cNvPr id="5" name="TextBox 4">
            <a:extLst>
              <a:ext uri="{FF2B5EF4-FFF2-40B4-BE49-F238E27FC236}">
                <a16:creationId xmlns:a16="http://schemas.microsoft.com/office/drawing/2014/main" id="{8615964F-0B08-B062-9481-7B5272780239}"/>
              </a:ext>
            </a:extLst>
          </p:cNvPr>
          <p:cNvSpPr txBox="1"/>
          <p:nvPr/>
        </p:nvSpPr>
        <p:spPr>
          <a:xfrm>
            <a:off x="2195736" y="5908918"/>
            <a:ext cx="5328592" cy="368755"/>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Figure1: Block Diagram for surveillance vehicle.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16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87D3-F32E-496F-B38C-01C05027D7BB}"/>
              </a:ext>
            </a:extLst>
          </p:cNvPr>
          <p:cNvSpPr>
            <a:spLocks noGrp="1"/>
          </p:cNvSpPr>
          <p:nvPr>
            <p:ph type="title"/>
          </p:nvPr>
        </p:nvSpPr>
        <p:spPr>
          <a:xfrm>
            <a:off x="284980" y="116632"/>
            <a:ext cx="8291264" cy="648072"/>
          </a:xfrm>
        </p:spPr>
        <p:txBody>
          <a:bodyPr/>
          <a:lstStyle/>
          <a:p>
            <a:r>
              <a:rPr lang="en-US" sz="3200" b="1" dirty="0">
                <a:solidFill>
                  <a:srgbClr val="FFC000"/>
                </a:solidFill>
                <a:latin typeface="Cambria" panose="02040503050406030204" pitchFamily="18" charset="0"/>
                <a:ea typeface="Cambria" panose="02040503050406030204" pitchFamily="18" charset="0"/>
              </a:rPr>
              <a:t> SURVEILLANCE SYSTEM</a:t>
            </a:r>
            <a:br>
              <a:rPr lang="en-US" sz="3200" b="1" dirty="0">
                <a:solidFill>
                  <a:srgbClr val="FFC000"/>
                </a:solidFill>
                <a:latin typeface="Cambria" panose="02040503050406030204" pitchFamily="18" charset="0"/>
                <a:ea typeface="Cambria" panose="02040503050406030204" pitchFamily="18" charset="0"/>
              </a:rPr>
            </a:br>
            <a:endParaRPr lang="en-IN" sz="3200"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0A9CB315-A918-495C-8A7B-90C6FF55D1C3}"/>
              </a:ext>
            </a:extLst>
          </p:cNvPr>
          <p:cNvSpPr>
            <a:spLocks noGrp="1"/>
          </p:cNvSpPr>
          <p:nvPr>
            <p:ph type="sldNum" sz="quarter" idx="12"/>
          </p:nvPr>
        </p:nvSpPr>
        <p:spPr/>
        <p:txBody>
          <a:bodyPr/>
          <a:lstStyle/>
          <a:p>
            <a:pPr>
              <a:defRPr/>
            </a:pPr>
            <a:fld id="{51EDAF45-A1ED-443F-B7DC-99AC8969684E}" type="slidenum">
              <a:rPr lang="en-US" smtClean="0"/>
              <a:pPr>
                <a:defRPr/>
              </a:pPr>
              <a:t>8</a:t>
            </a:fld>
            <a:endParaRPr lang="en-US" dirty="0"/>
          </a:p>
        </p:txBody>
      </p:sp>
      <p:sp>
        <p:nvSpPr>
          <p:cNvPr id="7" name="Rectangle 6">
            <a:extLst>
              <a:ext uri="{FF2B5EF4-FFF2-40B4-BE49-F238E27FC236}">
                <a16:creationId xmlns:a16="http://schemas.microsoft.com/office/drawing/2014/main" id="{C1D0C2D1-B4BB-4BAE-84D6-1E0C116AF9E9}"/>
              </a:ext>
            </a:extLst>
          </p:cNvPr>
          <p:cNvSpPr/>
          <p:nvPr/>
        </p:nvSpPr>
        <p:spPr bwMode="auto">
          <a:xfrm>
            <a:off x="624929" y="912424"/>
            <a:ext cx="1368152" cy="64807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8" name="Rectangle 7">
            <a:extLst>
              <a:ext uri="{FF2B5EF4-FFF2-40B4-BE49-F238E27FC236}">
                <a16:creationId xmlns:a16="http://schemas.microsoft.com/office/drawing/2014/main" id="{9DCA50A3-95CB-4262-B82A-709F4E655345}"/>
              </a:ext>
            </a:extLst>
          </p:cNvPr>
          <p:cNvSpPr/>
          <p:nvPr/>
        </p:nvSpPr>
        <p:spPr bwMode="auto">
          <a:xfrm>
            <a:off x="3666009" y="886504"/>
            <a:ext cx="1368152" cy="64807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9" name="Rectangle 8">
            <a:extLst>
              <a:ext uri="{FF2B5EF4-FFF2-40B4-BE49-F238E27FC236}">
                <a16:creationId xmlns:a16="http://schemas.microsoft.com/office/drawing/2014/main" id="{88FBF48E-65B7-452D-BC17-DCF6985ED53E}"/>
              </a:ext>
            </a:extLst>
          </p:cNvPr>
          <p:cNvSpPr/>
          <p:nvPr/>
        </p:nvSpPr>
        <p:spPr bwMode="auto">
          <a:xfrm>
            <a:off x="7522790" y="886504"/>
            <a:ext cx="1368152" cy="64807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sp>
        <p:nvSpPr>
          <p:cNvPr id="12" name="Rectangle 11">
            <a:extLst>
              <a:ext uri="{FF2B5EF4-FFF2-40B4-BE49-F238E27FC236}">
                <a16:creationId xmlns:a16="http://schemas.microsoft.com/office/drawing/2014/main" id="{903D1D4F-86D1-49FB-AF86-9990847C5364}"/>
              </a:ext>
            </a:extLst>
          </p:cNvPr>
          <p:cNvSpPr/>
          <p:nvPr/>
        </p:nvSpPr>
        <p:spPr bwMode="auto">
          <a:xfrm>
            <a:off x="582140" y="5809910"/>
            <a:ext cx="1368152" cy="64807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a:ln>
                <a:noFill/>
              </a:ln>
              <a:solidFill>
                <a:srgbClr val="000066"/>
              </a:solidFill>
              <a:effectLst/>
              <a:latin typeface="Times New Roman" pitchFamily="18" charset="0"/>
            </a:endParaRPr>
          </a:p>
        </p:txBody>
      </p:sp>
      <p:pic>
        <p:nvPicPr>
          <p:cNvPr id="27" name="Content Placeholder 26">
            <a:extLst>
              <a:ext uri="{FF2B5EF4-FFF2-40B4-BE49-F238E27FC236}">
                <a16:creationId xmlns:a16="http://schemas.microsoft.com/office/drawing/2014/main" id="{2D2546A1-C510-4D90-94D9-E2F104D54B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2093056" y="2286685"/>
            <a:ext cx="5506218" cy="3086531"/>
          </a:xfrm>
        </p:spPr>
      </p:pic>
      <p:cxnSp>
        <p:nvCxnSpPr>
          <p:cNvPr id="29" name="Straight Arrow Connector 28">
            <a:extLst>
              <a:ext uri="{FF2B5EF4-FFF2-40B4-BE49-F238E27FC236}">
                <a16:creationId xmlns:a16="http://schemas.microsoft.com/office/drawing/2014/main" id="{40DCD3F4-A29D-4A30-ADF8-D1BFC6785DE9}"/>
              </a:ext>
            </a:extLst>
          </p:cNvPr>
          <p:cNvCxnSpPr>
            <a:cxnSpLocks/>
            <a:stCxn id="75" idx="2"/>
          </p:cNvCxnSpPr>
          <p:nvPr/>
        </p:nvCxnSpPr>
        <p:spPr bwMode="auto">
          <a:xfrm>
            <a:off x="1366984" y="1567572"/>
            <a:ext cx="2196904" cy="1914296"/>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3877EDF3-64C7-4EE9-BC34-632E77F66FAF}"/>
              </a:ext>
            </a:extLst>
          </p:cNvPr>
          <p:cNvCxnSpPr>
            <a:cxnSpLocks/>
            <a:stCxn id="76" idx="2"/>
          </p:cNvCxnSpPr>
          <p:nvPr/>
        </p:nvCxnSpPr>
        <p:spPr bwMode="auto">
          <a:xfrm>
            <a:off x="4350085" y="1560496"/>
            <a:ext cx="784136" cy="1887694"/>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4FA0DCAA-6973-44B8-80C4-52EFD2D7880A}"/>
              </a:ext>
            </a:extLst>
          </p:cNvPr>
          <p:cNvCxnSpPr>
            <a:cxnSpLocks/>
            <a:stCxn id="9" idx="2"/>
          </p:cNvCxnSpPr>
          <p:nvPr/>
        </p:nvCxnSpPr>
        <p:spPr bwMode="auto">
          <a:xfrm flipH="1">
            <a:off x="6084290" y="1534576"/>
            <a:ext cx="2122576" cy="1460850"/>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a:extLst>
              <a:ext uri="{FF2B5EF4-FFF2-40B4-BE49-F238E27FC236}">
                <a16:creationId xmlns:a16="http://schemas.microsoft.com/office/drawing/2014/main" id="{8A9887B3-EB19-4B8C-8B05-3FF1AFAA0433}"/>
              </a:ext>
            </a:extLst>
          </p:cNvPr>
          <p:cNvCxnSpPr>
            <a:cxnSpLocks/>
          </p:cNvCxnSpPr>
          <p:nvPr/>
        </p:nvCxnSpPr>
        <p:spPr bwMode="auto">
          <a:xfrm flipV="1">
            <a:off x="1950292" y="4498248"/>
            <a:ext cx="1891873" cy="1653051"/>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60" name="Rectangle 59">
            <a:extLst>
              <a:ext uri="{FF2B5EF4-FFF2-40B4-BE49-F238E27FC236}">
                <a16:creationId xmlns:a16="http://schemas.microsoft.com/office/drawing/2014/main" id="{F4866CB4-452E-48B3-ADBF-3175CC6DAFBB}"/>
              </a:ext>
            </a:extLst>
          </p:cNvPr>
          <p:cNvSpPr/>
          <p:nvPr/>
        </p:nvSpPr>
        <p:spPr bwMode="auto">
          <a:xfrm>
            <a:off x="7789768" y="3339887"/>
            <a:ext cx="1368152" cy="851309"/>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cxnSp>
        <p:nvCxnSpPr>
          <p:cNvPr id="61" name="Straight Arrow Connector 60">
            <a:extLst>
              <a:ext uri="{FF2B5EF4-FFF2-40B4-BE49-F238E27FC236}">
                <a16:creationId xmlns:a16="http://schemas.microsoft.com/office/drawing/2014/main" id="{E6B2B8DD-D503-406A-9E71-DF7369130717}"/>
              </a:ext>
            </a:extLst>
          </p:cNvPr>
          <p:cNvCxnSpPr>
            <a:cxnSpLocks/>
            <a:stCxn id="60" idx="1"/>
          </p:cNvCxnSpPr>
          <p:nvPr/>
        </p:nvCxnSpPr>
        <p:spPr bwMode="auto">
          <a:xfrm flipH="1" flipV="1">
            <a:off x="5798764" y="3324009"/>
            <a:ext cx="1991004" cy="441533"/>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65" name="Rectangle 64">
            <a:extLst>
              <a:ext uri="{FF2B5EF4-FFF2-40B4-BE49-F238E27FC236}">
                <a16:creationId xmlns:a16="http://schemas.microsoft.com/office/drawing/2014/main" id="{5BC44BA8-958A-4E54-AECB-742075BD891F}"/>
              </a:ext>
            </a:extLst>
          </p:cNvPr>
          <p:cNvSpPr/>
          <p:nvPr/>
        </p:nvSpPr>
        <p:spPr bwMode="auto">
          <a:xfrm>
            <a:off x="7614095" y="5809401"/>
            <a:ext cx="1368152" cy="64807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a:ln>
                <a:noFill/>
              </a:ln>
              <a:solidFill>
                <a:srgbClr val="000066"/>
              </a:solidFill>
              <a:effectLst/>
              <a:latin typeface="Times New Roman" pitchFamily="18" charset="0"/>
            </a:endParaRPr>
          </a:p>
        </p:txBody>
      </p:sp>
      <p:cxnSp>
        <p:nvCxnSpPr>
          <p:cNvPr id="66" name="Straight Arrow Connector 65">
            <a:extLst>
              <a:ext uri="{FF2B5EF4-FFF2-40B4-BE49-F238E27FC236}">
                <a16:creationId xmlns:a16="http://schemas.microsoft.com/office/drawing/2014/main" id="{11DEDDD8-709D-4D6E-8D36-03D6DC4FBA41}"/>
              </a:ext>
            </a:extLst>
          </p:cNvPr>
          <p:cNvCxnSpPr>
            <a:cxnSpLocks/>
          </p:cNvCxnSpPr>
          <p:nvPr/>
        </p:nvCxnSpPr>
        <p:spPr bwMode="auto">
          <a:xfrm flipH="1" flipV="1">
            <a:off x="6948264" y="4422003"/>
            <a:ext cx="651010" cy="1703323"/>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71" name="Rectangle 70">
            <a:extLst>
              <a:ext uri="{FF2B5EF4-FFF2-40B4-BE49-F238E27FC236}">
                <a16:creationId xmlns:a16="http://schemas.microsoft.com/office/drawing/2014/main" id="{0018EE20-4C9A-4164-B2D4-7A13EF04BD95}"/>
              </a:ext>
            </a:extLst>
          </p:cNvPr>
          <p:cNvSpPr/>
          <p:nvPr/>
        </p:nvSpPr>
        <p:spPr bwMode="auto">
          <a:xfrm>
            <a:off x="466787" y="3246141"/>
            <a:ext cx="1368152" cy="645552"/>
          </a:xfrm>
          <a:prstGeom prst="rect">
            <a:avLst/>
          </a:prstGeom>
          <a:solidFill>
            <a:srgbClr val="333399"/>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400" b="0" i="0" u="none" strike="noStrike" cap="none" normalizeH="0" baseline="0" dirty="0">
              <a:ln>
                <a:noFill/>
              </a:ln>
              <a:solidFill>
                <a:srgbClr val="000066"/>
              </a:solidFill>
              <a:effectLst/>
              <a:latin typeface="Times New Roman" pitchFamily="18" charset="0"/>
            </a:endParaRPr>
          </a:p>
        </p:txBody>
      </p:sp>
      <p:cxnSp>
        <p:nvCxnSpPr>
          <p:cNvPr id="72" name="Straight Arrow Connector 71">
            <a:extLst>
              <a:ext uri="{FF2B5EF4-FFF2-40B4-BE49-F238E27FC236}">
                <a16:creationId xmlns:a16="http://schemas.microsoft.com/office/drawing/2014/main" id="{0AC4011B-67AB-4812-A78F-35D7052E82F6}"/>
              </a:ext>
            </a:extLst>
          </p:cNvPr>
          <p:cNvCxnSpPr>
            <a:cxnSpLocks/>
          </p:cNvCxnSpPr>
          <p:nvPr/>
        </p:nvCxnSpPr>
        <p:spPr bwMode="auto">
          <a:xfrm>
            <a:off x="1805027" y="3556601"/>
            <a:ext cx="542779" cy="972001"/>
          </a:xfrm>
          <a:prstGeom prst="straightConnector1">
            <a:avLst/>
          </a:prstGeom>
          <a:ln>
            <a:solidFill>
              <a:schemeClr val="tx1"/>
            </a:solidFill>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75" name="TextBox 74">
            <a:extLst>
              <a:ext uri="{FF2B5EF4-FFF2-40B4-BE49-F238E27FC236}">
                <a16:creationId xmlns:a16="http://schemas.microsoft.com/office/drawing/2014/main" id="{E6D8FEB7-6FAB-49CB-A4CD-282CDA6D53FA}"/>
              </a:ext>
            </a:extLst>
          </p:cNvPr>
          <p:cNvSpPr txBox="1"/>
          <p:nvPr/>
        </p:nvSpPr>
        <p:spPr>
          <a:xfrm>
            <a:off x="614878" y="921241"/>
            <a:ext cx="1504212" cy="646331"/>
          </a:xfrm>
          <a:prstGeom prst="rect">
            <a:avLst/>
          </a:prstGeom>
          <a:noFill/>
        </p:spPr>
        <p:txBody>
          <a:bodyPr wrap="square" rtlCol="0">
            <a:spAutoFit/>
          </a:bodyPr>
          <a:lstStyle/>
          <a:p>
            <a:r>
              <a:rPr lang="en-US" dirty="0">
                <a:solidFill>
                  <a:schemeClr val="accent3"/>
                </a:solidFill>
                <a:latin typeface="Cambria" panose="02040503050406030204" pitchFamily="18" charset="0"/>
                <a:ea typeface="Cambria" panose="02040503050406030204" pitchFamily="18" charset="0"/>
              </a:rPr>
              <a:t>Motor Driver</a:t>
            </a:r>
          </a:p>
          <a:p>
            <a:pPr algn="ctr"/>
            <a:r>
              <a:rPr lang="en-US" dirty="0">
                <a:solidFill>
                  <a:schemeClr val="accent3"/>
                </a:solidFill>
                <a:latin typeface="Cambria" panose="02040503050406030204" pitchFamily="18" charset="0"/>
                <a:ea typeface="Cambria" panose="02040503050406030204" pitchFamily="18" charset="0"/>
              </a:rPr>
              <a:t>L298N</a:t>
            </a:r>
            <a:endParaRPr lang="en-IN" dirty="0">
              <a:solidFill>
                <a:schemeClr val="accent3"/>
              </a:solidFill>
              <a:latin typeface="Cambria" panose="02040503050406030204" pitchFamily="18" charset="0"/>
              <a:ea typeface="Cambria" panose="02040503050406030204" pitchFamily="18" charset="0"/>
            </a:endParaRPr>
          </a:p>
        </p:txBody>
      </p:sp>
      <p:sp>
        <p:nvSpPr>
          <p:cNvPr id="76" name="TextBox 75">
            <a:extLst>
              <a:ext uri="{FF2B5EF4-FFF2-40B4-BE49-F238E27FC236}">
                <a16:creationId xmlns:a16="http://schemas.microsoft.com/office/drawing/2014/main" id="{270CB8F2-904A-4966-8F07-6DA0D7793F27}"/>
              </a:ext>
            </a:extLst>
          </p:cNvPr>
          <p:cNvSpPr txBox="1"/>
          <p:nvPr/>
        </p:nvSpPr>
        <p:spPr>
          <a:xfrm>
            <a:off x="3597979" y="914165"/>
            <a:ext cx="1504212" cy="646331"/>
          </a:xfrm>
          <a:prstGeom prst="rect">
            <a:avLst/>
          </a:prstGeom>
          <a:noFill/>
        </p:spPr>
        <p:txBody>
          <a:bodyPr wrap="square" rtlCol="0">
            <a:spAutoFit/>
          </a:bodyPr>
          <a:lstStyle/>
          <a:p>
            <a:r>
              <a:rPr lang="en-US" dirty="0">
                <a:solidFill>
                  <a:schemeClr val="accent3"/>
                </a:solidFill>
                <a:latin typeface="Cambria" panose="02040503050406030204" pitchFamily="18" charset="0"/>
                <a:ea typeface="Cambria" panose="02040503050406030204" pitchFamily="18" charset="0"/>
              </a:rPr>
              <a:t>Raspberry-Pi</a:t>
            </a:r>
          </a:p>
          <a:p>
            <a:pPr algn="ctr"/>
            <a:r>
              <a:rPr lang="en-US" dirty="0">
                <a:solidFill>
                  <a:schemeClr val="accent3"/>
                </a:solidFill>
                <a:latin typeface="Cambria" panose="02040503050406030204" pitchFamily="18" charset="0"/>
                <a:ea typeface="Cambria" panose="02040503050406030204" pitchFamily="18" charset="0"/>
              </a:rPr>
              <a:t>4</a:t>
            </a:r>
            <a:endParaRPr lang="en-IN" dirty="0">
              <a:solidFill>
                <a:schemeClr val="accent3"/>
              </a:solidFill>
              <a:latin typeface="Cambria" panose="02040503050406030204" pitchFamily="18" charset="0"/>
              <a:ea typeface="Cambria" panose="02040503050406030204" pitchFamily="18" charset="0"/>
            </a:endParaRPr>
          </a:p>
        </p:txBody>
      </p:sp>
      <p:sp>
        <p:nvSpPr>
          <p:cNvPr id="77" name="TextBox 76">
            <a:extLst>
              <a:ext uri="{FF2B5EF4-FFF2-40B4-BE49-F238E27FC236}">
                <a16:creationId xmlns:a16="http://schemas.microsoft.com/office/drawing/2014/main" id="{686C7841-3A23-4524-963E-6D8EA2AFA63A}"/>
              </a:ext>
            </a:extLst>
          </p:cNvPr>
          <p:cNvSpPr txBox="1"/>
          <p:nvPr/>
        </p:nvSpPr>
        <p:spPr>
          <a:xfrm>
            <a:off x="7478035" y="971696"/>
            <a:ext cx="1504212" cy="369332"/>
          </a:xfrm>
          <a:prstGeom prst="rect">
            <a:avLst/>
          </a:prstGeom>
          <a:noFill/>
        </p:spPr>
        <p:txBody>
          <a:bodyPr wrap="square" rtlCol="0">
            <a:spAutoFit/>
          </a:bodyPr>
          <a:lstStyle/>
          <a:p>
            <a:pPr algn="ctr"/>
            <a:r>
              <a:rPr lang="en-US" dirty="0">
                <a:solidFill>
                  <a:schemeClr val="accent3"/>
                </a:solidFill>
                <a:latin typeface="Cambria" panose="02040503050406030204" pitchFamily="18" charset="0"/>
                <a:ea typeface="Cambria" panose="02040503050406030204" pitchFamily="18" charset="0"/>
              </a:rPr>
              <a:t>Motor</a:t>
            </a:r>
            <a:endParaRPr lang="en-IN" dirty="0">
              <a:solidFill>
                <a:schemeClr val="accent3"/>
              </a:solidFill>
              <a:latin typeface="Cambria" panose="02040503050406030204" pitchFamily="18" charset="0"/>
              <a:ea typeface="Cambria" panose="02040503050406030204" pitchFamily="18" charset="0"/>
            </a:endParaRPr>
          </a:p>
        </p:txBody>
      </p:sp>
      <p:sp>
        <p:nvSpPr>
          <p:cNvPr id="80" name="TextBox 79">
            <a:extLst>
              <a:ext uri="{FF2B5EF4-FFF2-40B4-BE49-F238E27FC236}">
                <a16:creationId xmlns:a16="http://schemas.microsoft.com/office/drawing/2014/main" id="{3E3173C7-BB11-4481-A670-CFF057598473}"/>
              </a:ext>
            </a:extLst>
          </p:cNvPr>
          <p:cNvSpPr txBox="1"/>
          <p:nvPr/>
        </p:nvSpPr>
        <p:spPr>
          <a:xfrm>
            <a:off x="488869" y="3267867"/>
            <a:ext cx="1504212" cy="923330"/>
          </a:xfrm>
          <a:prstGeom prst="rect">
            <a:avLst/>
          </a:prstGeom>
          <a:noFill/>
        </p:spPr>
        <p:txBody>
          <a:bodyPr wrap="square" rtlCol="0">
            <a:spAutoFit/>
          </a:bodyPr>
          <a:lstStyle/>
          <a:p>
            <a:pPr algn="ctr"/>
            <a:r>
              <a:rPr lang="en-US" dirty="0" err="1">
                <a:solidFill>
                  <a:schemeClr val="accent3"/>
                </a:solidFill>
                <a:latin typeface="Cambria" panose="02040503050406030204" pitchFamily="18" charset="0"/>
                <a:ea typeface="Cambria" panose="02040503050406030204" pitchFamily="18" charset="0"/>
              </a:rPr>
              <a:t>NoIR</a:t>
            </a:r>
            <a:r>
              <a:rPr lang="en-US" dirty="0">
                <a:solidFill>
                  <a:schemeClr val="accent3"/>
                </a:solidFill>
                <a:latin typeface="Cambria" panose="02040503050406030204" pitchFamily="18" charset="0"/>
                <a:ea typeface="Cambria" panose="02040503050406030204" pitchFamily="18" charset="0"/>
              </a:rPr>
              <a:t> </a:t>
            </a:r>
          </a:p>
          <a:p>
            <a:r>
              <a:rPr lang="en-US" dirty="0">
                <a:solidFill>
                  <a:schemeClr val="accent3"/>
                </a:solidFill>
                <a:latin typeface="Cambria" panose="02040503050406030204" pitchFamily="18" charset="0"/>
                <a:ea typeface="Cambria" panose="02040503050406030204" pitchFamily="18" charset="0"/>
              </a:rPr>
              <a:t>Pi  Camera</a:t>
            </a:r>
          </a:p>
          <a:p>
            <a:endParaRPr lang="en-IN" dirty="0">
              <a:solidFill>
                <a:schemeClr val="accent3"/>
              </a:solidFill>
              <a:latin typeface="Cambria" panose="02040503050406030204" pitchFamily="18" charset="0"/>
              <a:ea typeface="Cambria" panose="02040503050406030204" pitchFamily="18" charset="0"/>
            </a:endParaRPr>
          </a:p>
        </p:txBody>
      </p:sp>
      <p:sp>
        <p:nvSpPr>
          <p:cNvPr id="81" name="TextBox 80">
            <a:extLst>
              <a:ext uri="{FF2B5EF4-FFF2-40B4-BE49-F238E27FC236}">
                <a16:creationId xmlns:a16="http://schemas.microsoft.com/office/drawing/2014/main" id="{A38C0632-2CD0-48D9-898F-AFBA78D60CD9}"/>
              </a:ext>
            </a:extLst>
          </p:cNvPr>
          <p:cNvSpPr txBox="1"/>
          <p:nvPr/>
        </p:nvSpPr>
        <p:spPr>
          <a:xfrm>
            <a:off x="685115" y="5918444"/>
            <a:ext cx="1504212" cy="369332"/>
          </a:xfrm>
          <a:prstGeom prst="rect">
            <a:avLst/>
          </a:prstGeom>
          <a:noFill/>
        </p:spPr>
        <p:txBody>
          <a:bodyPr wrap="square" rtlCol="0">
            <a:spAutoFit/>
          </a:bodyPr>
          <a:lstStyle/>
          <a:p>
            <a:r>
              <a:rPr lang="en-US" dirty="0">
                <a:solidFill>
                  <a:schemeClr val="accent3"/>
                </a:solidFill>
                <a:latin typeface="Cambria" panose="02040503050406030204" pitchFamily="18" charset="0"/>
                <a:ea typeface="Cambria" panose="02040503050406030204" pitchFamily="18" charset="0"/>
              </a:rPr>
              <a:t>Flex Cable</a:t>
            </a:r>
            <a:endParaRPr lang="en-IN" dirty="0">
              <a:solidFill>
                <a:schemeClr val="accent3"/>
              </a:solidFill>
              <a:latin typeface="Cambria" panose="02040503050406030204" pitchFamily="18" charset="0"/>
              <a:ea typeface="Cambria" panose="02040503050406030204" pitchFamily="18" charset="0"/>
            </a:endParaRPr>
          </a:p>
        </p:txBody>
      </p:sp>
      <p:sp>
        <p:nvSpPr>
          <p:cNvPr id="83" name="TextBox 82">
            <a:extLst>
              <a:ext uri="{FF2B5EF4-FFF2-40B4-BE49-F238E27FC236}">
                <a16:creationId xmlns:a16="http://schemas.microsoft.com/office/drawing/2014/main" id="{61F302BC-6B60-45FA-A81D-BB5E6347FEE6}"/>
              </a:ext>
            </a:extLst>
          </p:cNvPr>
          <p:cNvSpPr txBox="1"/>
          <p:nvPr/>
        </p:nvSpPr>
        <p:spPr>
          <a:xfrm>
            <a:off x="4218010" y="6000427"/>
            <a:ext cx="1504212" cy="369332"/>
          </a:xfrm>
          <a:prstGeom prst="rect">
            <a:avLst/>
          </a:prstGeom>
          <a:noFill/>
        </p:spPr>
        <p:txBody>
          <a:bodyPr wrap="square" rtlCol="0">
            <a:spAutoFit/>
          </a:bodyPr>
          <a:lstStyle/>
          <a:p>
            <a:r>
              <a:rPr lang="en-US" dirty="0">
                <a:solidFill>
                  <a:schemeClr val="accent3"/>
                </a:solidFill>
                <a:latin typeface="Cambria" panose="02040503050406030204" pitchFamily="18" charset="0"/>
                <a:ea typeface="Cambria" panose="02040503050406030204" pitchFamily="18" charset="0"/>
              </a:rPr>
              <a:t>Heat Sink</a:t>
            </a:r>
            <a:endParaRPr lang="en-IN" dirty="0">
              <a:solidFill>
                <a:schemeClr val="accent3"/>
              </a:solidFill>
              <a:latin typeface="Cambria" panose="02040503050406030204" pitchFamily="18" charset="0"/>
              <a:ea typeface="Cambria" panose="02040503050406030204" pitchFamily="18" charset="0"/>
            </a:endParaRPr>
          </a:p>
        </p:txBody>
      </p:sp>
      <p:sp>
        <p:nvSpPr>
          <p:cNvPr id="84" name="TextBox 83">
            <a:extLst>
              <a:ext uri="{FF2B5EF4-FFF2-40B4-BE49-F238E27FC236}">
                <a16:creationId xmlns:a16="http://schemas.microsoft.com/office/drawing/2014/main" id="{21B6A245-AEE7-4CFD-992C-131CE0ECB446}"/>
              </a:ext>
            </a:extLst>
          </p:cNvPr>
          <p:cNvSpPr txBox="1"/>
          <p:nvPr/>
        </p:nvSpPr>
        <p:spPr>
          <a:xfrm>
            <a:off x="7761272" y="3301938"/>
            <a:ext cx="1504212" cy="923330"/>
          </a:xfrm>
          <a:prstGeom prst="rect">
            <a:avLst/>
          </a:prstGeom>
          <a:noFill/>
        </p:spPr>
        <p:txBody>
          <a:bodyPr wrap="square" rtlCol="0">
            <a:spAutoFit/>
          </a:bodyPr>
          <a:lstStyle/>
          <a:p>
            <a:pPr algn="ctr"/>
            <a:r>
              <a:rPr lang="en-US" dirty="0">
                <a:solidFill>
                  <a:schemeClr val="accent3"/>
                </a:solidFill>
                <a:latin typeface="Cambria" panose="02040503050406030204" pitchFamily="18" charset="0"/>
                <a:ea typeface="Cambria" panose="02040503050406030204" pitchFamily="18" charset="0"/>
              </a:rPr>
              <a:t>Motor Driver Interfacing Pins</a:t>
            </a:r>
            <a:endParaRPr lang="en-IN" dirty="0">
              <a:solidFill>
                <a:schemeClr val="accent3"/>
              </a:solidFill>
              <a:latin typeface="Cambria" panose="02040503050406030204" pitchFamily="18" charset="0"/>
              <a:ea typeface="Cambria" panose="02040503050406030204" pitchFamily="18" charset="0"/>
            </a:endParaRPr>
          </a:p>
        </p:txBody>
      </p:sp>
      <p:sp>
        <p:nvSpPr>
          <p:cNvPr id="86" name="TextBox 85">
            <a:extLst>
              <a:ext uri="{FF2B5EF4-FFF2-40B4-BE49-F238E27FC236}">
                <a16:creationId xmlns:a16="http://schemas.microsoft.com/office/drawing/2014/main" id="{508C731E-D4CA-41D0-9DA8-88E1F7BFF9E5}"/>
              </a:ext>
            </a:extLst>
          </p:cNvPr>
          <p:cNvSpPr txBox="1"/>
          <p:nvPr/>
        </p:nvSpPr>
        <p:spPr>
          <a:xfrm>
            <a:off x="7614095" y="5949944"/>
            <a:ext cx="1936260" cy="369332"/>
          </a:xfrm>
          <a:prstGeom prst="rect">
            <a:avLst/>
          </a:prstGeom>
          <a:noFill/>
        </p:spPr>
        <p:txBody>
          <a:bodyPr wrap="square" rtlCol="0">
            <a:spAutoFit/>
          </a:bodyPr>
          <a:lstStyle/>
          <a:p>
            <a:r>
              <a:rPr lang="en-US" dirty="0">
                <a:solidFill>
                  <a:schemeClr val="accent3"/>
                </a:solidFill>
                <a:latin typeface="Cambria" panose="02040503050406030204" pitchFamily="18" charset="0"/>
                <a:ea typeface="Cambria" panose="02040503050406030204" pitchFamily="18" charset="0"/>
              </a:rPr>
              <a:t>Power Bank</a:t>
            </a:r>
            <a:endParaRPr lang="en-IN" dirty="0">
              <a:solidFill>
                <a:schemeClr val="accent3"/>
              </a:solidFill>
              <a:latin typeface="Cambria" panose="02040503050406030204" pitchFamily="18" charset="0"/>
              <a:ea typeface="Cambria" panose="02040503050406030204" pitchFamily="18" charset="0"/>
            </a:endParaRPr>
          </a:p>
        </p:txBody>
      </p:sp>
      <p:sp>
        <p:nvSpPr>
          <p:cNvPr id="28" name="TextBox 27">
            <a:extLst>
              <a:ext uri="{FF2B5EF4-FFF2-40B4-BE49-F238E27FC236}">
                <a16:creationId xmlns:a16="http://schemas.microsoft.com/office/drawing/2014/main" id="{7904C5E0-7215-DA7A-40DF-414227003878}"/>
              </a:ext>
            </a:extLst>
          </p:cNvPr>
          <p:cNvSpPr txBox="1"/>
          <p:nvPr/>
        </p:nvSpPr>
        <p:spPr>
          <a:xfrm>
            <a:off x="2195736" y="5908918"/>
            <a:ext cx="5328592" cy="368755"/>
          </a:xfrm>
          <a:prstGeom prst="rect">
            <a:avLst/>
          </a:prstGeom>
          <a:noFill/>
        </p:spPr>
        <p:txBody>
          <a:bodyPr wrap="square">
            <a:sp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Figure 2: Surveillance System.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538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sz="2400" b="1" dirty="0">
                <a:solidFill>
                  <a:srgbClr val="FFC000"/>
                </a:solidFill>
                <a:latin typeface="Cambria" panose="02040503050406030204" pitchFamily="18" charset="0"/>
                <a:ea typeface="Cambria" panose="02040503050406030204" pitchFamily="18" charset="0"/>
              </a:rPr>
              <a:t>PROPOSED METHODOLOGY/ ALGORITHM</a:t>
            </a:r>
          </a:p>
        </p:txBody>
      </p:sp>
      <p:sp>
        <p:nvSpPr>
          <p:cNvPr id="4" name="Slide Number Placeholder 3"/>
          <p:cNvSpPr>
            <a:spLocks noGrp="1"/>
          </p:cNvSpPr>
          <p:nvPr>
            <p:ph type="sldNum" sz="quarter" idx="12"/>
          </p:nvPr>
        </p:nvSpPr>
        <p:spPr/>
        <p:txBody>
          <a:bodyPr/>
          <a:lstStyle/>
          <a:p>
            <a:pPr>
              <a:defRPr/>
            </a:pPr>
            <a:r>
              <a:rPr lang="en-US" dirty="0"/>
              <a:t>             </a:t>
            </a:r>
            <a:fld id="{51EDAF45-A1ED-443F-B7DC-99AC8969684E}" type="slidenum">
              <a:rPr lang="en-US" smtClean="0"/>
              <a:pPr>
                <a:defRPr/>
              </a:pPr>
              <a:t>9</a:t>
            </a:fld>
            <a:endParaRPr lang="en-US" dirty="0"/>
          </a:p>
        </p:txBody>
      </p:sp>
      <p:sp>
        <p:nvSpPr>
          <p:cNvPr id="5" name="Content Placeholder 4"/>
          <p:cNvSpPr>
            <a:spLocks noGrp="1"/>
          </p:cNvSpPr>
          <p:nvPr>
            <p:ph idx="1"/>
          </p:nvPr>
        </p:nvSpPr>
        <p:spPr>
          <a:xfrm>
            <a:off x="381000" y="685800"/>
            <a:ext cx="8763000" cy="6172200"/>
          </a:xfrm>
        </p:spPr>
        <p:txBody>
          <a:bodyPr/>
          <a:lstStyle/>
          <a:p>
            <a:pPr marL="0" indent="0" algn="just">
              <a:lnSpc>
                <a:spcPct val="150000"/>
              </a:lnSpc>
              <a:buNone/>
            </a:pPr>
            <a:r>
              <a:rPr lang="en-US" sz="1800" b="0" i="0" dirty="0">
                <a:solidFill>
                  <a:srgbClr val="222222"/>
                </a:solidFill>
                <a:effectLst/>
                <a:latin typeface="Cambria" panose="02040503050406030204" pitchFamily="18" charset="0"/>
                <a:ea typeface="Cambria" panose="02040503050406030204" pitchFamily="18" charset="0"/>
              </a:rPr>
              <a:t>      </a:t>
            </a:r>
            <a:r>
              <a:rPr lang="en-US" sz="1800" b="0" i="0" dirty="0">
                <a:solidFill>
                  <a:srgbClr val="FF0000"/>
                </a:solidFill>
                <a:effectLst/>
                <a:latin typeface="Cambria" panose="02040503050406030204" pitchFamily="18" charset="0"/>
                <a:ea typeface="Cambria" panose="02040503050406030204" pitchFamily="18" charset="0"/>
              </a:rPr>
              <a:t>OBJECT DETECTION USING YOLO ALGORITHM</a:t>
            </a:r>
            <a:endParaRPr lang="en-US" sz="1800" b="0" i="0" dirty="0">
              <a:solidFill>
                <a:srgbClr val="222222"/>
              </a:solidFill>
              <a:effectLst/>
              <a:latin typeface="Cambria" panose="02040503050406030204" pitchFamily="18" charset="0"/>
              <a:ea typeface="Cambria" panose="02040503050406030204" pitchFamily="18" charset="0"/>
            </a:endParaRPr>
          </a:p>
          <a:p>
            <a:pPr algn="just">
              <a:lnSpc>
                <a:spcPct val="150000"/>
              </a:lnSpc>
            </a:pPr>
            <a:r>
              <a:rPr lang="en-US" sz="1800" dirty="0">
                <a:latin typeface="Cambria" panose="02040503050406030204" pitchFamily="18" charset="0"/>
                <a:ea typeface="Cambria" panose="02040503050406030204" pitchFamily="18" charset="0"/>
              </a:rPr>
              <a:t>Object detection is basically the pinnacle feature of Artificial Intelligence. Object detection is a technique that uses Computer Vision and Image Processing to classify and locate specific objects in images or videos. </a:t>
            </a:r>
          </a:p>
          <a:p>
            <a:pPr algn="just">
              <a:lnSpc>
                <a:spcPct val="150000"/>
              </a:lnSpc>
            </a:pPr>
            <a:r>
              <a:rPr lang="en-US" sz="1800" dirty="0">
                <a:latin typeface="Cambria" panose="02040503050406030204" pitchFamily="18" charset="0"/>
                <a:ea typeface="Cambria" panose="02040503050406030204" pitchFamily="18" charset="0"/>
              </a:rPr>
              <a:t>In order to detect objects, machine learning or deep learning algorithms are used. </a:t>
            </a:r>
          </a:p>
          <a:p>
            <a:pPr algn="just">
              <a:lnSpc>
                <a:spcPct val="150000"/>
              </a:lnSpc>
            </a:pPr>
            <a:r>
              <a:rPr lang="en-US" sz="1800" dirty="0">
                <a:latin typeface="Cambria" panose="02040503050406030204" pitchFamily="18" charset="0"/>
                <a:ea typeface="Cambria" panose="02040503050406030204" pitchFamily="18" charset="0"/>
              </a:rPr>
              <a:t>For an instance Self Driving Cars use object detection technology where Computer Vision and Image Processing are used to determine the distance or area between the car and mobile object to alert and guide the car.</a:t>
            </a:r>
          </a:p>
          <a:p>
            <a:pPr algn="just">
              <a:lnSpc>
                <a:spcPct val="150000"/>
              </a:lnSpc>
            </a:pPr>
            <a:r>
              <a:rPr lang="en-US" sz="1800" dirty="0">
                <a:latin typeface="Cambria" panose="02040503050406030204" pitchFamily="18" charset="0"/>
                <a:ea typeface="Cambria" panose="02040503050406030204" pitchFamily="18" charset="0"/>
              </a:rPr>
              <a:t> The fundamental principle in object detection is artificial intelligence. Data is collected using computer vision and fed into models that use Convolution Neural Networks (CNN), VGG or Residual Networks, and models are trained to detect objects in images and videos using Machine Learning or Deep Learning algorithms.</a:t>
            </a:r>
            <a:endParaRPr lang="en-US" sz="1800" b="0" i="0" dirty="0">
              <a:solidFill>
                <a:srgbClr val="222222"/>
              </a:solidFill>
              <a:effectLst/>
              <a:latin typeface="Cambria" panose="02040503050406030204" pitchFamily="18" charset="0"/>
              <a:ea typeface="Cambria" panose="02040503050406030204" pitchFamily="18" charset="0"/>
            </a:endParaRPr>
          </a:p>
          <a:p>
            <a:pPr algn="just">
              <a:lnSpc>
                <a:spcPct val="150000"/>
              </a:lnSpc>
              <a:buNone/>
            </a:pPr>
            <a:endParaRPr lang="en-US" sz="1800" dirty="0">
              <a:solidFill>
                <a:srgbClr val="222222"/>
              </a:solidFill>
              <a:latin typeface="Cambria" panose="02040503050406030204" pitchFamily="18" charset="0"/>
              <a:ea typeface="Cambria" panose="02040503050406030204" pitchFamily="18" charset="0"/>
            </a:endParaRPr>
          </a:p>
          <a:p>
            <a:pPr marL="0" indent="0" algn="just">
              <a:buNone/>
            </a:pPr>
            <a:r>
              <a:rPr lang="en-US" sz="1800" dirty="0">
                <a:solidFill>
                  <a:srgbClr val="222222"/>
                </a:solidFill>
                <a:latin typeface="Cambria" panose="02040503050406030204" pitchFamily="18" charset="0"/>
                <a:ea typeface="Cambria" panose="02040503050406030204" pitchFamily="18" charset="0"/>
              </a:rPr>
              <a:t>       </a:t>
            </a:r>
            <a:endParaRPr lang="en-US" sz="1800" b="0" i="0" dirty="0">
              <a:solidFill>
                <a:srgbClr val="222222"/>
              </a:solidFill>
              <a:effectLst/>
              <a:latin typeface="Cambria" panose="02040503050406030204" pitchFamily="18" charset="0"/>
              <a:ea typeface="Cambria" panose="02040503050406030204" pitchFamily="18" charset="0"/>
            </a:endParaRPr>
          </a:p>
          <a:p>
            <a:pPr algn="just">
              <a:lnSpc>
                <a:spcPct val="150000"/>
              </a:lnSpc>
            </a:pPr>
            <a:endParaRPr lang="en-US" sz="1800" b="0" i="0" dirty="0">
              <a:solidFill>
                <a:srgbClr val="212529"/>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10517669"/>
      </p:ext>
    </p:extLst>
  </p:cSld>
  <p:clrMapOvr>
    <a:masterClrMapping/>
  </p:clrMapOvr>
</p:sld>
</file>

<file path=ppt/theme/theme1.xml><?xml version="1.0" encoding="utf-8"?>
<a:theme xmlns:a="http://schemas.openxmlformats.org/drawingml/2006/main" name="MIS Template">
  <a:themeElements>
    <a:clrScheme name="MI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IS 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Times New Roman" pitchFamily="18" charset="0"/>
          </a:defRPr>
        </a:defPPr>
      </a:lstStyle>
    </a:spDef>
    <a:lnDef>
      <a:spPr bwMode="auto">
        <a:xfrm>
          <a:off x="0" y="0"/>
          <a:ext cx="1" cy="1"/>
        </a:xfrm>
        <a:custGeom>
          <a:avLst/>
          <a:gdLst/>
          <a:ahLst/>
          <a:cxnLst/>
          <a:rect l="0" t="0" r="0" b="0"/>
          <a:pathLst/>
        </a:custGeom>
        <a:solidFill>
          <a:srgbClr val="333399"/>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66"/>
            </a:solidFill>
            <a:effectLst/>
            <a:latin typeface="Times New Roman" pitchFamily="18" charset="0"/>
          </a:defRPr>
        </a:defPPr>
      </a:lstStyle>
    </a:lnDef>
  </a:objectDefaults>
  <a:extraClrSchemeLst>
    <a:extraClrScheme>
      <a:clrScheme name="MIS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IS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IS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IS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IS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IS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IS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IS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IS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IS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IS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IS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3050</TotalTime>
  <Words>3194</Words>
  <Application>Microsoft Office PowerPoint</Application>
  <PresentationFormat>On-screen Show (4:3)</PresentationFormat>
  <Paragraphs>369</Paragraphs>
  <Slides>36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Cambria</vt:lpstr>
      <vt:lpstr>Cambria Math</vt:lpstr>
      <vt:lpstr>Times New Roman</vt:lpstr>
      <vt:lpstr>Verdana</vt:lpstr>
      <vt:lpstr>MIS Template</vt:lpstr>
      <vt:lpstr>       PROJECT –  SECOND REVIEW</vt:lpstr>
      <vt:lpstr>OBJECTIVE OF THE PROJECT</vt:lpstr>
      <vt:lpstr>LITERATURE SURVEY</vt:lpstr>
      <vt:lpstr>LITERATURE SURVEY</vt:lpstr>
      <vt:lpstr>GAP ANALYSIS AND OUTCOME OF  LITERATURE SURVEY</vt:lpstr>
      <vt:lpstr>GAP ANALYSIS AND OUTCOME OF  LITERATURE SURVEY</vt:lpstr>
      <vt:lpstr>BLOCK DIAGRAM</vt:lpstr>
      <vt:lpstr> SURVEILLANCE SYSTEM </vt:lpstr>
      <vt:lpstr>PROPOSED METHODOLOGY/ ALGORITHM</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        Cont… </vt:lpstr>
      <vt:lpstr>PROPOSED METHODOLOGY/ ALGORITHM</vt:lpstr>
      <vt:lpstr>PROPOSED METHODOLOGY/ ALGORITHM</vt:lpstr>
      <vt:lpstr>PROPOSED METHODOLOGY/ ALGORITHM</vt:lpstr>
      <vt:lpstr>PROPOSED METHODOLOGY/ ALGORITHM</vt:lpstr>
      <vt:lpstr>PROPOSED METHODOLOGY/ ALGORITHM       Cont… </vt:lpstr>
      <vt:lpstr>PROPOSED METHODOLOGY/ ALGORITHM</vt:lpstr>
      <vt:lpstr>PROPOSED METHODOLOGY/ ALGORITHM</vt:lpstr>
      <vt:lpstr>RESULTS AND DISCUSSION</vt:lpstr>
      <vt:lpstr>RESULTS AND DISCUSSION</vt:lpstr>
      <vt:lpstr>RESULTS AND DISCUSSION</vt:lpstr>
      <vt:lpstr>RESULTS AND DISCUSSION</vt:lpstr>
      <vt:lpstr>RESULTS AND DISCUSSION</vt:lpstr>
      <vt:lpstr>FUTURE SCOPE</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Publication Reward</dc:title>
  <dc:creator>Admin</dc:creator>
  <cp:lastModifiedBy>KOLLURU SIVA SAI</cp:lastModifiedBy>
  <cp:revision>198</cp:revision>
  <dcterms:created xsi:type="dcterms:W3CDTF">2017-10-27T12:24:27Z</dcterms:created>
  <dcterms:modified xsi:type="dcterms:W3CDTF">2022-08-27T18:14:39Z</dcterms:modified>
</cp:coreProperties>
</file>